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85" r:id="rId8"/>
    <p:sldId id="275" r:id="rId9"/>
    <p:sldId id="263" r:id="rId10"/>
    <p:sldId id="262" r:id="rId11"/>
    <p:sldId id="264" r:id="rId12"/>
    <p:sldId id="265" r:id="rId13"/>
    <p:sldId id="280" r:id="rId14"/>
    <p:sldId id="278" r:id="rId15"/>
    <p:sldId id="279" r:id="rId16"/>
    <p:sldId id="281" r:id="rId17"/>
    <p:sldId id="282" r:id="rId18"/>
    <p:sldId id="266" r:id="rId19"/>
    <p:sldId id="267" r:id="rId20"/>
    <p:sldId id="268" r:id="rId21"/>
    <p:sldId id="271" r:id="rId22"/>
    <p:sldId id="270" r:id="rId23"/>
    <p:sldId id="269" r:id="rId24"/>
    <p:sldId id="272" r:id="rId25"/>
    <p:sldId id="273" r:id="rId26"/>
    <p:sldId id="274" r:id="rId27"/>
    <p:sldId id="276" r:id="rId28"/>
    <p:sldId id="283" r:id="rId29"/>
    <p:sldId id="284" r:id="rId30"/>
    <p:sldId id="286" r:id="rId31"/>
    <p:sldId id="287" r:id="rId32"/>
    <p:sldId id="288" r:id="rId33"/>
    <p:sldId id="277" r:id="rId34"/>
    <p:sldId id="289" r:id="rId35"/>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t O’MalleyQ6" initials="JO" lastIdx="1" clrIdx="0">
    <p:extLst>
      <p:ext uri="{19B8F6BF-5375-455C-9EA6-DF929625EA0E}">
        <p15:presenceInfo xmlns:p15="http://schemas.microsoft.com/office/powerpoint/2012/main" userId="88c0e0467fd6fc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85" autoAdjust="0"/>
    <p:restoredTop sz="94660"/>
  </p:normalViewPr>
  <p:slideViewPr>
    <p:cSldViewPr snapToGrid="0">
      <p:cViewPr varScale="1">
        <p:scale>
          <a:sx n="67" d="100"/>
          <a:sy n="67" d="100"/>
        </p:scale>
        <p:origin x="2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F1F-316C-4A17-B098-EEC9D72AEB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60719-0B8C-48D4-8298-332185A450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4A5EEE-2296-45EE-B71A-A4A323CFE587}"/>
              </a:ext>
            </a:extLst>
          </p:cNvPr>
          <p:cNvSpPr>
            <a:spLocks noGrp="1"/>
          </p:cNvSpPr>
          <p:nvPr>
            <p:ph type="dt" sz="half" idx="10"/>
          </p:nvPr>
        </p:nvSpPr>
        <p:spPr/>
        <p:txBody>
          <a:bodyPr/>
          <a:lstStyle/>
          <a:p>
            <a:fld id="{8371138F-3E02-41B5-A640-EAFD8775BA7E}" type="datetimeFigureOut">
              <a:rPr lang="en-US" smtClean="0"/>
              <a:t>8/7/2019</a:t>
            </a:fld>
            <a:endParaRPr lang="en-US"/>
          </a:p>
        </p:txBody>
      </p:sp>
      <p:sp>
        <p:nvSpPr>
          <p:cNvPr id="5" name="Footer Placeholder 4">
            <a:extLst>
              <a:ext uri="{FF2B5EF4-FFF2-40B4-BE49-F238E27FC236}">
                <a16:creationId xmlns:a16="http://schemas.microsoft.com/office/drawing/2014/main" id="{AFA86F10-4C9C-46D3-BE51-C6A973099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5C65B-9D90-4FF4-8DA1-6B5A94BAF589}"/>
              </a:ext>
            </a:extLst>
          </p:cNvPr>
          <p:cNvSpPr>
            <a:spLocks noGrp="1"/>
          </p:cNvSpPr>
          <p:nvPr>
            <p:ph type="sldNum" sz="quarter" idx="12"/>
          </p:nvPr>
        </p:nvSpPr>
        <p:spPr/>
        <p:txBody>
          <a:bodyPr/>
          <a:lstStyle/>
          <a:p>
            <a:fld id="{EA922620-5D84-4765-B1DA-5F626C407E9D}" type="slidenum">
              <a:rPr lang="en-US" smtClean="0"/>
              <a:t>‹#›</a:t>
            </a:fld>
            <a:endParaRPr lang="en-US"/>
          </a:p>
        </p:txBody>
      </p:sp>
    </p:spTree>
    <p:extLst>
      <p:ext uri="{BB962C8B-B14F-4D97-AF65-F5344CB8AC3E}">
        <p14:creationId xmlns:p14="http://schemas.microsoft.com/office/powerpoint/2010/main" val="354270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E347-AB2F-4C2D-8CC0-D9DAA0D087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9D1382-D8CD-4EDE-915B-4736BA55CE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4BC582-B578-4B2E-82CE-20AA52000136}"/>
              </a:ext>
            </a:extLst>
          </p:cNvPr>
          <p:cNvSpPr>
            <a:spLocks noGrp="1"/>
          </p:cNvSpPr>
          <p:nvPr>
            <p:ph type="dt" sz="half" idx="10"/>
          </p:nvPr>
        </p:nvSpPr>
        <p:spPr/>
        <p:txBody>
          <a:bodyPr/>
          <a:lstStyle/>
          <a:p>
            <a:fld id="{8371138F-3E02-41B5-A640-EAFD8775BA7E}" type="datetimeFigureOut">
              <a:rPr lang="en-US" smtClean="0"/>
              <a:t>8/7/2019</a:t>
            </a:fld>
            <a:endParaRPr lang="en-US"/>
          </a:p>
        </p:txBody>
      </p:sp>
      <p:sp>
        <p:nvSpPr>
          <p:cNvPr id="5" name="Footer Placeholder 4">
            <a:extLst>
              <a:ext uri="{FF2B5EF4-FFF2-40B4-BE49-F238E27FC236}">
                <a16:creationId xmlns:a16="http://schemas.microsoft.com/office/drawing/2014/main" id="{42C64AB0-083E-4CC1-BF0C-7B1F64FA7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C82ED-0379-4448-A358-90F6211E751A}"/>
              </a:ext>
            </a:extLst>
          </p:cNvPr>
          <p:cNvSpPr>
            <a:spLocks noGrp="1"/>
          </p:cNvSpPr>
          <p:nvPr>
            <p:ph type="sldNum" sz="quarter" idx="12"/>
          </p:nvPr>
        </p:nvSpPr>
        <p:spPr/>
        <p:txBody>
          <a:bodyPr/>
          <a:lstStyle/>
          <a:p>
            <a:fld id="{EA922620-5D84-4765-B1DA-5F626C407E9D}" type="slidenum">
              <a:rPr lang="en-US" smtClean="0"/>
              <a:t>‹#›</a:t>
            </a:fld>
            <a:endParaRPr lang="en-US"/>
          </a:p>
        </p:txBody>
      </p:sp>
    </p:spTree>
    <p:extLst>
      <p:ext uri="{BB962C8B-B14F-4D97-AF65-F5344CB8AC3E}">
        <p14:creationId xmlns:p14="http://schemas.microsoft.com/office/powerpoint/2010/main" val="3812779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A10757-0BA6-40FA-B509-FDC31AE1FB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35DD53-1655-40C7-B273-62C88EB3A9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3BBFF-0834-4DBF-B7BB-DB2F0EA87496}"/>
              </a:ext>
            </a:extLst>
          </p:cNvPr>
          <p:cNvSpPr>
            <a:spLocks noGrp="1"/>
          </p:cNvSpPr>
          <p:nvPr>
            <p:ph type="dt" sz="half" idx="10"/>
          </p:nvPr>
        </p:nvSpPr>
        <p:spPr/>
        <p:txBody>
          <a:bodyPr/>
          <a:lstStyle/>
          <a:p>
            <a:fld id="{8371138F-3E02-41B5-A640-EAFD8775BA7E}" type="datetimeFigureOut">
              <a:rPr lang="en-US" smtClean="0"/>
              <a:t>8/7/2019</a:t>
            </a:fld>
            <a:endParaRPr lang="en-US"/>
          </a:p>
        </p:txBody>
      </p:sp>
      <p:sp>
        <p:nvSpPr>
          <p:cNvPr id="5" name="Footer Placeholder 4">
            <a:extLst>
              <a:ext uri="{FF2B5EF4-FFF2-40B4-BE49-F238E27FC236}">
                <a16:creationId xmlns:a16="http://schemas.microsoft.com/office/drawing/2014/main" id="{A10FAD51-FDED-4CB6-A729-7464E7CE3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AD564-C509-47F9-B2F9-E0A6237626CA}"/>
              </a:ext>
            </a:extLst>
          </p:cNvPr>
          <p:cNvSpPr>
            <a:spLocks noGrp="1"/>
          </p:cNvSpPr>
          <p:nvPr>
            <p:ph type="sldNum" sz="quarter" idx="12"/>
          </p:nvPr>
        </p:nvSpPr>
        <p:spPr/>
        <p:txBody>
          <a:bodyPr/>
          <a:lstStyle/>
          <a:p>
            <a:fld id="{EA922620-5D84-4765-B1DA-5F626C407E9D}" type="slidenum">
              <a:rPr lang="en-US" smtClean="0"/>
              <a:t>‹#›</a:t>
            </a:fld>
            <a:endParaRPr lang="en-US"/>
          </a:p>
        </p:txBody>
      </p:sp>
    </p:spTree>
    <p:extLst>
      <p:ext uri="{BB962C8B-B14F-4D97-AF65-F5344CB8AC3E}">
        <p14:creationId xmlns:p14="http://schemas.microsoft.com/office/powerpoint/2010/main" val="697326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89601-8242-4CF0-9BD5-CF8F3B2E0C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20F270-753C-4BD0-B605-392207C69B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614DD-12EC-4D13-B564-AE8775CD2729}"/>
              </a:ext>
            </a:extLst>
          </p:cNvPr>
          <p:cNvSpPr>
            <a:spLocks noGrp="1"/>
          </p:cNvSpPr>
          <p:nvPr>
            <p:ph type="dt" sz="half" idx="10"/>
          </p:nvPr>
        </p:nvSpPr>
        <p:spPr/>
        <p:txBody>
          <a:bodyPr/>
          <a:lstStyle/>
          <a:p>
            <a:fld id="{8371138F-3E02-41B5-A640-EAFD8775BA7E}" type="datetimeFigureOut">
              <a:rPr lang="en-US" smtClean="0"/>
              <a:t>8/7/2019</a:t>
            </a:fld>
            <a:endParaRPr lang="en-US"/>
          </a:p>
        </p:txBody>
      </p:sp>
      <p:sp>
        <p:nvSpPr>
          <p:cNvPr id="5" name="Footer Placeholder 4">
            <a:extLst>
              <a:ext uri="{FF2B5EF4-FFF2-40B4-BE49-F238E27FC236}">
                <a16:creationId xmlns:a16="http://schemas.microsoft.com/office/drawing/2014/main" id="{16826A90-8ABA-4DE7-812E-985656727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E7704-40EA-41EF-BA21-5092549CA88B}"/>
              </a:ext>
            </a:extLst>
          </p:cNvPr>
          <p:cNvSpPr>
            <a:spLocks noGrp="1"/>
          </p:cNvSpPr>
          <p:nvPr>
            <p:ph type="sldNum" sz="quarter" idx="12"/>
          </p:nvPr>
        </p:nvSpPr>
        <p:spPr/>
        <p:txBody>
          <a:bodyPr/>
          <a:lstStyle/>
          <a:p>
            <a:fld id="{EA922620-5D84-4765-B1DA-5F626C407E9D}" type="slidenum">
              <a:rPr lang="en-US" smtClean="0"/>
              <a:t>‹#›</a:t>
            </a:fld>
            <a:endParaRPr lang="en-US"/>
          </a:p>
        </p:txBody>
      </p:sp>
    </p:spTree>
    <p:extLst>
      <p:ext uri="{BB962C8B-B14F-4D97-AF65-F5344CB8AC3E}">
        <p14:creationId xmlns:p14="http://schemas.microsoft.com/office/powerpoint/2010/main" val="859077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2E72B-8C15-4ADB-992B-FFA38930AA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74F75B-85BA-41E3-9C97-C343E732A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88A38-E77F-4F6C-97B8-34F6A112451F}"/>
              </a:ext>
            </a:extLst>
          </p:cNvPr>
          <p:cNvSpPr>
            <a:spLocks noGrp="1"/>
          </p:cNvSpPr>
          <p:nvPr>
            <p:ph type="dt" sz="half" idx="10"/>
          </p:nvPr>
        </p:nvSpPr>
        <p:spPr/>
        <p:txBody>
          <a:bodyPr/>
          <a:lstStyle/>
          <a:p>
            <a:fld id="{8371138F-3E02-41B5-A640-EAFD8775BA7E}" type="datetimeFigureOut">
              <a:rPr lang="en-US" smtClean="0"/>
              <a:t>8/7/2019</a:t>
            </a:fld>
            <a:endParaRPr lang="en-US"/>
          </a:p>
        </p:txBody>
      </p:sp>
      <p:sp>
        <p:nvSpPr>
          <p:cNvPr id="5" name="Footer Placeholder 4">
            <a:extLst>
              <a:ext uri="{FF2B5EF4-FFF2-40B4-BE49-F238E27FC236}">
                <a16:creationId xmlns:a16="http://schemas.microsoft.com/office/drawing/2014/main" id="{693FA234-6E67-47E5-9F85-805D023508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E729D-826A-46A2-86B1-AC5E47176138}"/>
              </a:ext>
            </a:extLst>
          </p:cNvPr>
          <p:cNvSpPr>
            <a:spLocks noGrp="1"/>
          </p:cNvSpPr>
          <p:nvPr>
            <p:ph type="sldNum" sz="quarter" idx="12"/>
          </p:nvPr>
        </p:nvSpPr>
        <p:spPr/>
        <p:txBody>
          <a:bodyPr/>
          <a:lstStyle/>
          <a:p>
            <a:fld id="{EA922620-5D84-4765-B1DA-5F626C407E9D}" type="slidenum">
              <a:rPr lang="en-US" smtClean="0"/>
              <a:t>‹#›</a:t>
            </a:fld>
            <a:endParaRPr lang="en-US"/>
          </a:p>
        </p:txBody>
      </p:sp>
    </p:spTree>
    <p:extLst>
      <p:ext uri="{BB962C8B-B14F-4D97-AF65-F5344CB8AC3E}">
        <p14:creationId xmlns:p14="http://schemas.microsoft.com/office/powerpoint/2010/main" val="60215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924A-3C29-44AB-9CDE-04CF581BDC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010E87-3399-4833-AEC0-F1CBCD6E66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9E14BA-6BD8-4421-AD42-2C68CBD90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F2E978-392F-473B-80B2-D1D8B83F0300}"/>
              </a:ext>
            </a:extLst>
          </p:cNvPr>
          <p:cNvSpPr>
            <a:spLocks noGrp="1"/>
          </p:cNvSpPr>
          <p:nvPr>
            <p:ph type="dt" sz="half" idx="10"/>
          </p:nvPr>
        </p:nvSpPr>
        <p:spPr/>
        <p:txBody>
          <a:bodyPr/>
          <a:lstStyle/>
          <a:p>
            <a:fld id="{8371138F-3E02-41B5-A640-EAFD8775BA7E}" type="datetimeFigureOut">
              <a:rPr lang="en-US" smtClean="0"/>
              <a:t>8/7/2019</a:t>
            </a:fld>
            <a:endParaRPr lang="en-US"/>
          </a:p>
        </p:txBody>
      </p:sp>
      <p:sp>
        <p:nvSpPr>
          <p:cNvPr id="6" name="Footer Placeholder 5">
            <a:extLst>
              <a:ext uri="{FF2B5EF4-FFF2-40B4-BE49-F238E27FC236}">
                <a16:creationId xmlns:a16="http://schemas.microsoft.com/office/drawing/2014/main" id="{342B2D28-5521-4008-8599-8842DACC6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AF855-1946-4205-A2DA-3C008688F6AB}"/>
              </a:ext>
            </a:extLst>
          </p:cNvPr>
          <p:cNvSpPr>
            <a:spLocks noGrp="1"/>
          </p:cNvSpPr>
          <p:nvPr>
            <p:ph type="sldNum" sz="quarter" idx="12"/>
          </p:nvPr>
        </p:nvSpPr>
        <p:spPr/>
        <p:txBody>
          <a:bodyPr/>
          <a:lstStyle/>
          <a:p>
            <a:fld id="{EA922620-5D84-4765-B1DA-5F626C407E9D}" type="slidenum">
              <a:rPr lang="en-US" smtClean="0"/>
              <a:t>‹#›</a:t>
            </a:fld>
            <a:endParaRPr lang="en-US"/>
          </a:p>
        </p:txBody>
      </p:sp>
    </p:spTree>
    <p:extLst>
      <p:ext uri="{BB962C8B-B14F-4D97-AF65-F5344CB8AC3E}">
        <p14:creationId xmlns:p14="http://schemas.microsoft.com/office/powerpoint/2010/main" val="1782221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FAED3-E6F6-4216-83EA-F26CC7E973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B0155-AD2F-4964-AFB3-7B5135B133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147EE9-259C-46B5-88C6-66BABFF201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CE936A-A22F-4FAB-8F8E-0B34E63BEC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4ED6E-188F-449C-B145-86635B3191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4D5168-1523-49BF-B275-78E1B5CE7C8F}"/>
              </a:ext>
            </a:extLst>
          </p:cNvPr>
          <p:cNvSpPr>
            <a:spLocks noGrp="1"/>
          </p:cNvSpPr>
          <p:nvPr>
            <p:ph type="dt" sz="half" idx="10"/>
          </p:nvPr>
        </p:nvSpPr>
        <p:spPr/>
        <p:txBody>
          <a:bodyPr/>
          <a:lstStyle/>
          <a:p>
            <a:fld id="{8371138F-3E02-41B5-A640-EAFD8775BA7E}" type="datetimeFigureOut">
              <a:rPr lang="en-US" smtClean="0"/>
              <a:t>8/7/2019</a:t>
            </a:fld>
            <a:endParaRPr lang="en-US"/>
          </a:p>
        </p:txBody>
      </p:sp>
      <p:sp>
        <p:nvSpPr>
          <p:cNvPr id="8" name="Footer Placeholder 7">
            <a:extLst>
              <a:ext uri="{FF2B5EF4-FFF2-40B4-BE49-F238E27FC236}">
                <a16:creationId xmlns:a16="http://schemas.microsoft.com/office/drawing/2014/main" id="{B2F03082-6A38-4165-89FD-F477E877C5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B41BDA-478A-403D-B3EC-32F067D5A260}"/>
              </a:ext>
            </a:extLst>
          </p:cNvPr>
          <p:cNvSpPr>
            <a:spLocks noGrp="1"/>
          </p:cNvSpPr>
          <p:nvPr>
            <p:ph type="sldNum" sz="quarter" idx="12"/>
          </p:nvPr>
        </p:nvSpPr>
        <p:spPr/>
        <p:txBody>
          <a:bodyPr/>
          <a:lstStyle/>
          <a:p>
            <a:fld id="{EA922620-5D84-4765-B1DA-5F626C407E9D}" type="slidenum">
              <a:rPr lang="en-US" smtClean="0"/>
              <a:t>‹#›</a:t>
            </a:fld>
            <a:endParaRPr lang="en-US"/>
          </a:p>
        </p:txBody>
      </p:sp>
    </p:spTree>
    <p:extLst>
      <p:ext uri="{BB962C8B-B14F-4D97-AF65-F5344CB8AC3E}">
        <p14:creationId xmlns:p14="http://schemas.microsoft.com/office/powerpoint/2010/main" val="236938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70284-6AAC-4A48-AFE0-69B999C967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692-E9A9-4BA0-B608-6119C122BDCA}"/>
              </a:ext>
            </a:extLst>
          </p:cNvPr>
          <p:cNvSpPr>
            <a:spLocks noGrp="1"/>
          </p:cNvSpPr>
          <p:nvPr>
            <p:ph type="dt" sz="half" idx="10"/>
          </p:nvPr>
        </p:nvSpPr>
        <p:spPr/>
        <p:txBody>
          <a:bodyPr/>
          <a:lstStyle/>
          <a:p>
            <a:fld id="{8371138F-3E02-41B5-A640-EAFD8775BA7E}" type="datetimeFigureOut">
              <a:rPr lang="en-US" smtClean="0"/>
              <a:t>8/7/2019</a:t>
            </a:fld>
            <a:endParaRPr lang="en-US"/>
          </a:p>
        </p:txBody>
      </p:sp>
      <p:sp>
        <p:nvSpPr>
          <p:cNvPr id="4" name="Footer Placeholder 3">
            <a:extLst>
              <a:ext uri="{FF2B5EF4-FFF2-40B4-BE49-F238E27FC236}">
                <a16:creationId xmlns:a16="http://schemas.microsoft.com/office/drawing/2014/main" id="{224EDE74-86E7-4CCA-B91F-096663EFD3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E39EA8-B546-487C-8929-4FBE9BF8321C}"/>
              </a:ext>
            </a:extLst>
          </p:cNvPr>
          <p:cNvSpPr>
            <a:spLocks noGrp="1"/>
          </p:cNvSpPr>
          <p:nvPr>
            <p:ph type="sldNum" sz="quarter" idx="12"/>
          </p:nvPr>
        </p:nvSpPr>
        <p:spPr/>
        <p:txBody>
          <a:bodyPr/>
          <a:lstStyle/>
          <a:p>
            <a:fld id="{EA922620-5D84-4765-B1DA-5F626C407E9D}" type="slidenum">
              <a:rPr lang="en-US" smtClean="0"/>
              <a:t>‹#›</a:t>
            </a:fld>
            <a:endParaRPr lang="en-US"/>
          </a:p>
        </p:txBody>
      </p:sp>
    </p:spTree>
    <p:extLst>
      <p:ext uri="{BB962C8B-B14F-4D97-AF65-F5344CB8AC3E}">
        <p14:creationId xmlns:p14="http://schemas.microsoft.com/office/powerpoint/2010/main" val="3126045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A0F50D-B1F4-4AE1-A6C3-FE2BC4C101F1}"/>
              </a:ext>
            </a:extLst>
          </p:cNvPr>
          <p:cNvSpPr>
            <a:spLocks noGrp="1"/>
          </p:cNvSpPr>
          <p:nvPr>
            <p:ph type="dt" sz="half" idx="10"/>
          </p:nvPr>
        </p:nvSpPr>
        <p:spPr/>
        <p:txBody>
          <a:bodyPr/>
          <a:lstStyle/>
          <a:p>
            <a:fld id="{8371138F-3E02-41B5-A640-EAFD8775BA7E}" type="datetimeFigureOut">
              <a:rPr lang="en-US" smtClean="0"/>
              <a:t>8/7/2019</a:t>
            </a:fld>
            <a:endParaRPr lang="en-US"/>
          </a:p>
        </p:txBody>
      </p:sp>
      <p:sp>
        <p:nvSpPr>
          <p:cNvPr id="3" name="Footer Placeholder 2">
            <a:extLst>
              <a:ext uri="{FF2B5EF4-FFF2-40B4-BE49-F238E27FC236}">
                <a16:creationId xmlns:a16="http://schemas.microsoft.com/office/drawing/2014/main" id="{A6A4EEFA-DC6A-4AC1-AF6E-F8CE321D23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24DA1F-F0C7-419F-A109-CF4F075F569D}"/>
              </a:ext>
            </a:extLst>
          </p:cNvPr>
          <p:cNvSpPr>
            <a:spLocks noGrp="1"/>
          </p:cNvSpPr>
          <p:nvPr>
            <p:ph type="sldNum" sz="quarter" idx="12"/>
          </p:nvPr>
        </p:nvSpPr>
        <p:spPr/>
        <p:txBody>
          <a:bodyPr/>
          <a:lstStyle/>
          <a:p>
            <a:fld id="{EA922620-5D84-4765-B1DA-5F626C407E9D}" type="slidenum">
              <a:rPr lang="en-US" smtClean="0"/>
              <a:t>‹#›</a:t>
            </a:fld>
            <a:endParaRPr lang="en-US"/>
          </a:p>
        </p:txBody>
      </p:sp>
    </p:spTree>
    <p:extLst>
      <p:ext uri="{BB962C8B-B14F-4D97-AF65-F5344CB8AC3E}">
        <p14:creationId xmlns:p14="http://schemas.microsoft.com/office/powerpoint/2010/main" val="2875117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68D22-8E8F-47D3-84B4-38557EBD58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F2D90F-88B1-4CB0-92CE-616B0A6D0C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BA8593-6A29-407E-9433-8A74B536A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94D48-222E-4399-A733-287591F76824}"/>
              </a:ext>
            </a:extLst>
          </p:cNvPr>
          <p:cNvSpPr>
            <a:spLocks noGrp="1"/>
          </p:cNvSpPr>
          <p:nvPr>
            <p:ph type="dt" sz="half" idx="10"/>
          </p:nvPr>
        </p:nvSpPr>
        <p:spPr/>
        <p:txBody>
          <a:bodyPr/>
          <a:lstStyle/>
          <a:p>
            <a:fld id="{8371138F-3E02-41B5-A640-EAFD8775BA7E}" type="datetimeFigureOut">
              <a:rPr lang="en-US" smtClean="0"/>
              <a:t>8/7/2019</a:t>
            </a:fld>
            <a:endParaRPr lang="en-US"/>
          </a:p>
        </p:txBody>
      </p:sp>
      <p:sp>
        <p:nvSpPr>
          <p:cNvPr id="6" name="Footer Placeholder 5">
            <a:extLst>
              <a:ext uri="{FF2B5EF4-FFF2-40B4-BE49-F238E27FC236}">
                <a16:creationId xmlns:a16="http://schemas.microsoft.com/office/drawing/2014/main" id="{7BA65CBC-C9EA-4A67-BB9D-A74E56C1E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06FBA-3CFF-4A05-91B3-AF83B2DDD460}"/>
              </a:ext>
            </a:extLst>
          </p:cNvPr>
          <p:cNvSpPr>
            <a:spLocks noGrp="1"/>
          </p:cNvSpPr>
          <p:nvPr>
            <p:ph type="sldNum" sz="quarter" idx="12"/>
          </p:nvPr>
        </p:nvSpPr>
        <p:spPr/>
        <p:txBody>
          <a:bodyPr/>
          <a:lstStyle/>
          <a:p>
            <a:fld id="{EA922620-5D84-4765-B1DA-5F626C407E9D}" type="slidenum">
              <a:rPr lang="en-US" smtClean="0"/>
              <a:t>‹#›</a:t>
            </a:fld>
            <a:endParaRPr lang="en-US"/>
          </a:p>
        </p:txBody>
      </p:sp>
    </p:spTree>
    <p:extLst>
      <p:ext uri="{BB962C8B-B14F-4D97-AF65-F5344CB8AC3E}">
        <p14:creationId xmlns:p14="http://schemas.microsoft.com/office/powerpoint/2010/main" val="2735524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42F1-69F1-4420-AF3A-26744F8CC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7AB067-813A-4B4E-B673-D701FA6A6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CEED36-E0D7-4206-8938-071D9EC5ED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89A43E-9B18-44C2-91CF-2EE922736C92}"/>
              </a:ext>
            </a:extLst>
          </p:cNvPr>
          <p:cNvSpPr>
            <a:spLocks noGrp="1"/>
          </p:cNvSpPr>
          <p:nvPr>
            <p:ph type="dt" sz="half" idx="10"/>
          </p:nvPr>
        </p:nvSpPr>
        <p:spPr/>
        <p:txBody>
          <a:bodyPr/>
          <a:lstStyle/>
          <a:p>
            <a:fld id="{8371138F-3E02-41B5-A640-EAFD8775BA7E}" type="datetimeFigureOut">
              <a:rPr lang="en-US" smtClean="0"/>
              <a:t>8/7/2019</a:t>
            </a:fld>
            <a:endParaRPr lang="en-US"/>
          </a:p>
        </p:txBody>
      </p:sp>
      <p:sp>
        <p:nvSpPr>
          <p:cNvPr id="6" name="Footer Placeholder 5">
            <a:extLst>
              <a:ext uri="{FF2B5EF4-FFF2-40B4-BE49-F238E27FC236}">
                <a16:creationId xmlns:a16="http://schemas.microsoft.com/office/drawing/2014/main" id="{99491738-8B96-4EA7-A052-1D74CC1421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18C4C-4BDE-4E52-8D19-DE94EE397F33}"/>
              </a:ext>
            </a:extLst>
          </p:cNvPr>
          <p:cNvSpPr>
            <a:spLocks noGrp="1"/>
          </p:cNvSpPr>
          <p:nvPr>
            <p:ph type="sldNum" sz="quarter" idx="12"/>
          </p:nvPr>
        </p:nvSpPr>
        <p:spPr/>
        <p:txBody>
          <a:bodyPr/>
          <a:lstStyle/>
          <a:p>
            <a:fld id="{EA922620-5D84-4765-B1DA-5F626C407E9D}" type="slidenum">
              <a:rPr lang="en-US" smtClean="0"/>
              <a:t>‹#›</a:t>
            </a:fld>
            <a:endParaRPr lang="en-US"/>
          </a:p>
        </p:txBody>
      </p:sp>
    </p:spTree>
    <p:extLst>
      <p:ext uri="{BB962C8B-B14F-4D97-AF65-F5344CB8AC3E}">
        <p14:creationId xmlns:p14="http://schemas.microsoft.com/office/powerpoint/2010/main" val="1036382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480D0C-546B-47EE-8B35-4BA9BE1915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95E134-A60A-4A95-B1D2-A38C5AF82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6E9DC-E8A7-419D-A934-BC51D5778C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71138F-3E02-41B5-A640-EAFD8775BA7E}" type="datetimeFigureOut">
              <a:rPr lang="en-US" smtClean="0"/>
              <a:t>8/7/2019</a:t>
            </a:fld>
            <a:endParaRPr lang="en-US"/>
          </a:p>
        </p:txBody>
      </p:sp>
      <p:sp>
        <p:nvSpPr>
          <p:cNvPr id="5" name="Footer Placeholder 4">
            <a:extLst>
              <a:ext uri="{FF2B5EF4-FFF2-40B4-BE49-F238E27FC236}">
                <a16:creationId xmlns:a16="http://schemas.microsoft.com/office/drawing/2014/main" id="{1DFC5CDC-3F86-4365-9C73-B79783B375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0E3092-9348-4197-A0F1-0F402D2ACB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922620-5D84-4765-B1DA-5F626C407E9D}" type="slidenum">
              <a:rPr lang="en-US" smtClean="0"/>
              <a:t>‹#›</a:t>
            </a:fld>
            <a:endParaRPr lang="en-US"/>
          </a:p>
        </p:txBody>
      </p:sp>
    </p:spTree>
    <p:extLst>
      <p:ext uri="{BB962C8B-B14F-4D97-AF65-F5344CB8AC3E}">
        <p14:creationId xmlns:p14="http://schemas.microsoft.com/office/powerpoint/2010/main" val="1657014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socialthinking.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chadd.org/wp-content/uploads/2018/06/ATTN_02_16_360_Thinking.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hyperlink" Target="http://www.5pointscale.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F1C66-0C00-4FB7-9454-6CC43D5B33FB}"/>
              </a:ext>
            </a:extLst>
          </p:cNvPr>
          <p:cNvSpPr>
            <a:spLocks noGrp="1"/>
          </p:cNvSpPr>
          <p:nvPr>
            <p:ph type="ctrTitle"/>
          </p:nvPr>
        </p:nvSpPr>
        <p:spPr>
          <a:xfrm>
            <a:off x="2370667" y="2187743"/>
            <a:ext cx="5293449" cy="2482515"/>
          </a:xfrm>
        </p:spPr>
        <p:txBody>
          <a:bodyPr anchor="ctr">
            <a:normAutofit/>
          </a:bodyPr>
          <a:lstStyle/>
          <a:p>
            <a:pPr algn="l"/>
            <a:r>
              <a:rPr lang="en-US" dirty="0"/>
              <a:t>Strategies for Behavior</a:t>
            </a:r>
            <a:endParaRPr lang="en-US"/>
          </a:p>
        </p:txBody>
      </p:sp>
      <p:sp>
        <p:nvSpPr>
          <p:cNvPr id="3" name="Subtitle 2">
            <a:extLst>
              <a:ext uri="{FF2B5EF4-FFF2-40B4-BE49-F238E27FC236}">
                <a16:creationId xmlns:a16="http://schemas.microsoft.com/office/drawing/2014/main" id="{B6E20161-8CD4-46A6-AFE1-DC591286B088}"/>
              </a:ext>
            </a:extLst>
          </p:cNvPr>
          <p:cNvSpPr>
            <a:spLocks noGrp="1"/>
          </p:cNvSpPr>
          <p:nvPr>
            <p:ph type="subTitle" idx="1"/>
          </p:nvPr>
        </p:nvSpPr>
        <p:spPr>
          <a:xfrm>
            <a:off x="2370667" y="4670258"/>
            <a:ext cx="5293449" cy="1371405"/>
          </a:xfrm>
        </p:spPr>
        <p:txBody>
          <a:bodyPr>
            <a:normAutofit/>
          </a:bodyPr>
          <a:lstStyle/>
          <a:p>
            <a:pPr algn="l"/>
            <a:r>
              <a:rPr lang="en-US" dirty="0"/>
              <a:t>To name a few….</a:t>
            </a:r>
            <a:endParaRPr lang="en-US"/>
          </a:p>
          <a:p>
            <a:pPr algn="l"/>
            <a:r>
              <a:rPr lang="en-US" dirty="0"/>
              <a:t>Where to find things…</a:t>
            </a:r>
            <a:endParaRPr lang="en-US"/>
          </a:p>
          <a:p>
            <a:pPr algn="l"/>
            <a:r>
              <a:rPr lang="en-US" dirty="0"/>
              <a:t>Making supports</a:t>
            </a:r>
            <a:endParaRPr lang="en-US"/>
          </a:p>
          <a:p>
            <a:pPr algn="l"/>
            <a:endParaRPr lang="en-US"/>
          </a:p>
        </p:txBody>
      </p:sp>
      <p:pic>
        <p:nvPicPr>
          <p:cNvPr id="7" name="Graphic 6" descr="Light Bulb and Gear">
            <a:extLst>
              <a:ext uri="{FF2B5EF4-FFF2-40B4-BE49-F238E27FC236}">
                <a16:creationId xmlns:a16="http://schemas.microsoft.com/office/drawing/2014/main" id="{ADAABD26-B4DB-4D6F-9074-8356248B44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2743201"/>
            <a:ext cx="1371600" cy="1371600"/>
          </a:xfrm>
          <a:prstGeom prst="rect">
            <a:avLst/>
          </a:prstGeom>
        </p:spPr>
      </p:pic>
      <p:pic>
        <p:nvPicPr>
          <p:cNvPr id="9" name="Graphic 8">
            <a:extLst>
              <a:ext uri="{FF2B5EF4-FFF2-40B4-BE49-F238E27FC236}">
                <a16:creationId xmlns:a16="http://schemas.microsoft.com/office/drawing/2014/main" id="{91359B5F-24F0-41B0-87C8-7EB4465BC5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1803383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51B60017-7D51-4BB8-8ECB-91FFDCAE4C97}"/>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Behavior Intervention Plan</a:t>
            </a:r>
          </a:p>
        </p:txBody>
      </p:sp>
      <p:sp>
        <p:nvSpPr>
          <p:cNvPr id="3" name="Content Placeholder 2">
            <a:extLst>
              <a:ext uri="{FF2B5EF4-FFF2-40B4-BE49-F238E27FC236}">
                <a16:creationId xmlns:a16="http://schemas.microsoft.com/office/drawing/2014/main" id="{1ED271F4-310D-432A-A9B2-E9F5AE5F0E88}"/>
              </a:ext>
            </a:extLst>
          </p:cNvPr>
          <p:cNvSpPr>
            <a:spLocks noGrp="1"/>
          </p:cNvSpPr>
          <p:nvPr>
            <p:ph idx="1"/>
          </p:nvPr>
        </p:nvSpPr>
        <p:spPr>
          <a:xfrm>
            <a:off x="5120640" y="804672"/>
            <a:ext cx="6281928" cy="5248656"/>
          </a:xfrm>
        </p:spPr>
        <p:txBody>
          <a:bodyPr anchor="ctr">
            <a:normAutofit/>
          </a:bodyPr>
          <a:lstStyle/>
          <a:p>
            <a:r>
              <a:rPr lang="en-US" sz="2000" dirty="0"/>
              <a:t>What does desired behavior look like?</a:t>
            </a:r>
          </a:p>
          <a:p>
            <a:r>
              <a:rPr lang="en-US" sz="2000" dirty="0"/>
              <a:t>What steps needed to change behavior? How will the antecedent or environment be modified to change the outcome or avoid the behavior?</a:t>
            </a:r>
          </a:p>
          <a:p>
            <a:r>
              <a:rPr lang="en-US" sz="2000" dirty="0"/>
              <a:t>What consequences will occur if undesired behavior occurs? Or if desired behavior occurs? </a:t>
            </a:r>
          </a:p>
          <a:p>
            <a:endParaRPr lang="en-US" sz="2000" dirty="0"/>
          </a:p>
          <a:p>
            <a:endParaRPr lang="en-US" sz="2000" dirty="0"/>
          </a:p>
        </p:txBody>
      </p:sp>
    </p:spTree>
    <p:extLst>
      <p:ext uri="{BB962C8B-B14F-4D97-AF65-F5344CB8AC3E}">
        <p14:creationId xmlns:p14="http://schemas.microsoft.com/office/powerpoint/2010/main" val="3646145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4"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0"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0"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1"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6" name="Group 65">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67" name="Rectangle 66">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 name="Rectangle 68">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00C1D108-9776-47BF-B964-2015906719C9}"/>
              </a:ext>
            </a:extLst>
          </p:cNvPr>
          <p:cNvSpPr>
            <a:spLocks noGrp="1"/>
          </p:cNvSpPr>
          <p:nvPr>
            <p:ph type="title"/>
          </p:nvPr>
        </p:nvSpPr>
        <p:spPr>
          <a:xfrm>
            <a:off x="904877" y="2415322"/>
            <a:ext cx="3451730" cy="2399869"/>
          </a:xfrm>
        </p:spPr>
        <p:txBody>
          <a:bodyPr>
            <a:normAutofit/>
          </a:bodyPr>
          <a:lstStyle/>
          <a:p>
            <a:pPr algn="ctr"/>
            <a:r>
              <a:rPr lang="en-US" sz="4000" dirty="0">
                <a:solidFill>
                  <a:srgbClr val="FFFFFF"/>
                </a:solidFill>
              </a:rPr>
              <a:t>Effective teaching procedures</a:t>
            </a:r>
          </a:p>
        </p:txBody>
      </p:sp>
      <p:sp>
        <p:nvSpPr>
          <p:cNvPr id="3" name="Content Placeholder 2">
            <a:extLst>
              <a:ext uri="{FF2B5EF4-FFF2-40B4-BE49-F238E27FC236}">
                <a16:creationId xmlns:a16="http://schemas.microsoft.com/office/drawing/2014/main" id="{0E7A2010-D5B9-493F-A5CC-77F69D1EC038}"/>
              </a:ext>
            </a:extLst>
          </p:cNvPr>
          <p:cNvSpPr>
            <a:spLocks noGrp="1"/>
          </p:cNvSpPr>
          <p:nvPr>
            <p:ph idx="1"/>
          </p:nvPr>
        </p:nvSpPr>
        <p:spPr>
          <a:xfrm>
            <a:off x="5120640" y="804672"/>
            <a:ext cx="6281928" cy="5248656"/>
          </a:xfrm>
        </p:spPr>
        <p:txBody>
          <a:bodyPr anchor="ctr">
            <a:normAutofit/>
          </a:bodyPr>
          <a:lstStyle/>
          <a:p>
            <a:r>
              <a:rPr lang="en-US" sz="2000" dirty="0"/>
              <a:t>Positive reinforcers that will compete with reinforcers child has learned for interfering behaviors. </a:t>
            </a:r>
          </a:p>
          <a:p>
            <a:r>
              <a:rPr lang="en-US" sz="2000" dirty="0"/>
              <a:t>Mix and vary tasks asked of child.</a:t>
            </a:r>
          </a:p>
          <a:p>
            <a:r>
              <a:rPr lang="en-US" sz="2000" dirty="0"/>
              <a:t>Reduce chance of error. When difficult task presented the value of escape will increase so try errorless teaching, such as giving the answer. </a:t>
            </a:r>
          </a:p>
          <a:p>
            <a:r>
              <a:rPr lang="en-US" sz="2000" dirty="0"/>
              <a:t>Intersperse hard and easy tasks. </a:t>
            </a:r>
          </a:p>
          <a:p>
            <a:r>
              <a:rPr lang="en-US" sz="2000" dirty="0"/>
              <a:t>Be prepared with tasks so child can be reinforced and successful. </a:t>
            </a:r>
          </a:p>
          <a:p>
            <a:r>
              <a:rPr lang="en-US" sz="2000" dirty="0"/>
              <a:t>Reinforce positive outcomes!!!</a:t>
            </a:r>
          </a:p>
        </p:txBody>
      </p:sp>
    </p:spTree>
    <p:extLst>
      <p:ext uri="{BB962C8B-B14F-4D97-AF65-F5344CB8AC3E}">
        <p14:creationId xmlns:p14="http://schemas.microsoft.com/office/powerpoint/2010/main" val="3004448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E48D8802-4588-49CB-80B5-F9E24AD11099}"/>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Getting rid of an undesired behavior</a:t>
            </a:r>
          </a:p>
        </p:txBody>
      </p:sp>
      <p:sp>
        <p:nvSpPr>
          <p:cNvPr id="3" name="Content Placeholder 2">
            <a:extLst>
              <a:ext uri="{FF2B5EF4-FFF2-40B4-BE49-F238E27FC236}">
                <a16:creationId xmlns:a16="http://schemas.microsoft.com/office/drawing/2014/main" id="{77A9871C-5F43-40B7-B4F9-59E071F243C6}"/>
              </a:ext>
            </a:extLst>
          </p:cNvPr>
          <p:cNvSpPr>
            <a:spLocks noGrp="1"/>
          </p:cNvSpPr>
          <p:nvPr>
            <p:ph idx="1"/>
          </p:nvPr>
        </p:nvSpPr>
        <p:spPr>
          <a:xfrm>
            <a:off x="5120640" y="804672"/>
            <a:ext cx="6281928" cy="5248656"/>
          </a:xfrm>
        </p:spPr>
        <p:txBody>
          <a:bodyPr anchor="ctr">
            <a:normAutofit/>
          </a:bodyPr>
          <a:lstStyle/>
          <a:p>
            <a:r>
              <a:rPr lang="en-US" sz="2000" dirty="0"/>
              <a:t>Lots of trials needed to change a behavior. Child with autism does not have neurotypical brain and may require many strategies to find something effective and then </a:t>
            </a:r>
            <a:r>
              <a:rPr lang="en-US" sz="2000" b="1" dirty="0"/>
              <a:t>lots of reinforcement!!</a:t>
            </a:r>
          </a:p>
          <a:p>
            <a:r>
              <a:rPr lang="en-US" sz="2000" dirty="0"/>
              <a:t>Substitute an undesirable behavior with something more appropriate. </a:t>
            </a:r>
          </a:p>
          <a:p>
            <a:r>
              <a:rPr lang="en-US" sz="2000" dirty="0"/>
              <a:t>Provide brief opportunities for sensory gratification such as spinning, running, jumping, rocking in a chair, sensory toy… then return to other reinforcer with demands</a:t>
            </a:r>
          </a:p>
          <a:p>
            <a:r>
              <a:rPr lang="en-US" sz="2000" dirty="0"/>
              <a:t>Make and follow a plan and change it if it is not working!</a:t>
            </a:r>
          </a:p>
          <a:p>
            <a:endParaRPr lang="en-US" sz="2000" dirty="0"/>
          </a:p>
        </p:txBody>
      </p:sp>
    </p:spTree>
    <p:extLst>
      <p:ext uri="{BB962C8B-B14F-4D97-AF65-F5344CB8AC3E}">
        <p14:creationId xmlns:p14="http://schemas.microsoft.com/office/powerpoint/2010/main" val="1434981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0ED4D5D2-530B-44B2-8C94-3AF94D714FD8}"/>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Accepting “No”</a:t>
            </a:r>
          </a:p>
        </p:txBody>
      </p:sp>
      <p:sp>
        <p:nvSpPr>
          <p:cNvPr id="3" name="Content Placeholder 2">
            <a:extLst>
              <a:ext uri="{FF2B5EF4-FFF2-40B4-BE49-F238E27FC236}">
                <a16:creationId xmlns:a16="http://schemas.microsoft.com/office/drawing/2014/main" id="{A7153C25-0E83-45E3-AB36-FF48C26C0464}"/>
              </a:ext>
            </a:extLst>
          </p:cNvPr>
          <p:cNvSpPr>
            <a:spLocks noGrp="1"/>
          </p:cNvSpPr>
          <p:nvPr>
            <p:ph idx="1"/>
          </p:nvPr>
        </p:nvSpPr>
        <p:spPr>
          <a:xfrm>
            <a:off x="5120640" y="804672"/>
            <a:ext cx="6281928" cy="5248656"/>
          </a:xfrm>
        </p:spPr>
        <p:txBody>
          <a:bodyPr anchor="ctr">
            <a:normAutofit/>
          </a:bodyPr>
          <a:lstStyle/>
          <a:p>
            <a:r>
              <a:rPr lang="en-US" sz="2000" dirty="0"/>
              <a:t>When child wants an undesired activity, say “No.” As you say no, bring a reinforcer or offer other activity  by saying “but you can have If the child  do this(reinforcer) instead.”</a:t>
            </a:r>
          </a:p>
          <a:p>
            <a:r>
              <a:rPr lang="en-US" sz="2000" dirty="0"/>
              <a:t>If the child does not engage in problem behavior, deliver the reinforcer. If the child does engage in activity, put reinforcer away and withdraw other offer and do not attend to behavior. If demand, given deliver command and carry on. </a:t>
            </a:r>
          </a:p>
          <a:p>
            <a:r>
              <a:rPr lang="en-US" sz="2000" dirty="0"/>
              <a:t>Practice sessions to reinforce learning “no”</a:t>
            </a:r>
          </a:p>
          <a:p>
            <a:pPr marL="0" indent="0">
              <a:buNone/>
            </a:pPr>
            <a:endParaRPr lang="en-US" sz="2000" dirty="0"/>
          </a:p>
        </p:txBody>
      </p:sp>
    </p:spTree>
    <p:extLst>
      <p:ext uri="{BB962C8B-B14F-4D97-AF65-F5344CB8AC3E}">
        <p14:creationId xmlns:p14="http://schemas.microsoft.com/office/powerpoint/2010/main" val="1450569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9947D-3193-4C4C-845D-958A8A38F80E}"/>
              </a:ext>
            </a:extLst>
          </p:cNvPr>
          <p:cNvSpPr>
            <a:spLocks noGrp="1"/>
          </p:cNvSpPr>
          <p:nvPr>
            <p:ph type="title"/>
          </p:nvPr>
        </p:nvSpPr>
        <p:spPr/>
        <p:txBody>
          <a:bodyPr/>
          <a:lstStyle/>
          <a:p>
            <a:r>
              <a:rPr lang="en-US" b="1" dirty="0"/>
              <a:t>Social Behavior Mapping</a:t>
            </a:r>
            <a:br>
              <a:rPr lang="en-US" dirty="0"/>
            </a:br>
            <a:r>
              <a:rPr lang="en-US" dirty="0"/>
              <a:t>Expected Versus Unexpected Behaviors</a:t>
            </a:r>
          </a:p>
        </p:txBody>
      </p:sp>
      <p:sp>
        <p:nvSpPr>
          <p:cNvPr id="3" name="Content Placeholder 2">
            <a:extLst>
              <a:ext uri="{FF2B5EF4-FFF2-40B4-BE49-F238E27FC236}">
                <a16:creationId xmlns:a16="http://schemas.microsoft.com/office/drawing/2014/main" id="{0E09FD26-46B0-4CCA-8F4A-3F94B904C45F}"/>
              </a:ext>
            </a:extLst>
          </p:cNvPr>
          <p:cNvSpPr>
            <a:spLocks noGrp="1"/>
          </p:cNvSpPr>
          <p:nvPr>
            <p:ph idx="1"/>
          </p:nvPr>
        </p:nvSpPr>
        <p:spPr/>
        <p:txBody>
          <a:bodyPr/>
          <a:lstStyle/>
          <a:p>
            <a:r>
              <a:rPr lang="en-US" dirty="0"/>
              <a:t>Social Thinking </a:t>
            </a:r>
            <a:r>
              <a:rPr lang="en-US" dirty="0">
                <a:hlinkClick r:id="rId2"/>
              </a:rPr>
              <a:t>http://www.socialthinking.com</a:t>
            </a:r>
            <a:r>
              <a:rPr lang="en-US" dirty="0"/>
              <a:t> Concept that behaviors are expected or unexpected depending on the situation not appropriate/inappropriate as in different situation different behaviors are acceptable/unacceptable. </a:t>
            </a:r>
          </a:p>
          <a:p>
            <a:r>
              <a:rPr lang="en-US" dirty="0"/>
              <a:t>Using the Social Thinking Map a person looks at various situations, predicts expected/unexpected outcomes, imagines how others feel, how self will feel, and positive/negative outcomes. </a:t>
            </a:r>
          </a:p>
          <a:p>
            <a:endParaRPr lang="en-US" dirty="0"/>
          </a:p>
        </p:txBody>
      </p:sp>
    </p:spTree>
    <p:extLst>
      <p:ext uri="{BB962C8B-B14F-4D97-AF65-F5344CB8AC3E}">
        <p14:creationId xmlns:p14="http://schemas.microsoft.com/office/powerpoint/2010/main" val="2170724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black background&#10;&#10;Description automatically generated">
            <a:extLst>
              <a:ext uri="{FF2B5EF4-FFF2-40B4-BE49-F238E27FC236}">
                <a16:creationId xmlns:a16="http://schemas.microsoft.com/office/drawing/2014/main" id="{51475D43-6896-4A0D-B631-6601D2E0F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295723" y="-1282849"/>
            <a:ext cx="6858000" cy="9423699"/>
          </a:xfrm>
          <a:prstGeom prst="rect">
            <a:avLst/>
          </a:prstGeom>
        </p:spPr>
      </p:pic>
    </p:spTree>
    <p:extLst>
      <p:ext uri="{BB962C8B-B14F-4D97-AF65-F5344CB8AC3E}">
        <p14:creationId xmlns:p14="http://schemas.microsoft.com/office/powerpoint/2010/main" val="2005751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black background&#10;&#10;Description automatically generated">
            <a:extLst>
              <a:ext uri="{FF2B5EF4-FFF2-40B4-BE49-F238E27FC236}">
                <a16:creationId xmlns:a16="http://schemas.microsoft.com/office/drawing/2014/main" id="{9FF34907-D3FA-463E-A0E2-D8D859ED8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84919" y="-1282850"/>
            <a:ext cx="6858000" cy="9423699"/>
          </a:xfrm>
          <a:prstGeom prst="rect">
            <a:avLst/>
          </a:prstGeom>
        </p:spPr>
      </p:pic>
    </p:spTree>
    <p:extLst>
      <p:ext uri="{BB962C8B-B14F-4D97-AF65-F5344CB8AC3E}">
        <p14:creationId xmlns:p14="http://schemas.microsoft.com/office/powerpoint/2010/main" val="3730788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1404F1D9-795F-4A23-88B8-D289747BE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252"/>
            <a:ext cx="4979963" cy="684305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47878DA9-1A5C-46A5-8529-ECCEC10F2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125" y="30252"/>
            <a:ext cx="4990839" cy="6858000"/>
          </a:xfrm>
          <a:prstGeom prst="rect">
            <a:avLst/>
          </a:prstGeom>
        </p:spPr>
      </p:pic>
    </p:spTree>
    <p:extLst>
      <p:ext uri="{BB962C8B-B14F-4D97-AF65-F5344CB8AC3E}">
        <p14:creationId xmlns:p14="http://schemas.microsoft.com/office/powerpoint/2010/main" val="2294415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685A-487F-4C03-B1F4-BC827D816790}"/>
              </a:ext>
            </a:extLst>
          </p:cNvPr>
          <p:cNvSpPr>
            <a:spLocks noGrp="1"/>
          </p:cNvSpPr>
          <p:nvPr>
            <p:ph type="title"/>
          </p:nvPr>
        </p:nvSpPr>
        <p:spPr>
          <a:xfrm>
            <a:off x="2370667" y="2187743"/>
            <a:ext cx="5293449" cy="2482515"/>
          </a:xfrm>
        </p:spPr>
        <p:txBody>
          <a:bodyPr vert="horz" lIns="91440" tIns="45720" rIns="91440" bIns="45720" rtlCol="0" anchor="ctr">
            <a:normAutofit/>
          </a:bodyPr>
          <a:lstStyle/>
          <a:p>
            <a:r>
              <a:rPr lang="en-US" sz="6000" kern="1200">
                <a:solidFill>
                  <a:schemeClr val="tx1"/>
                </a:solidFill>
                <a:latin typeface="+mj-lt"/>
                <a:ea typeface="+mj-ea"/>
                <a:cs typeface="+mj-cs"/>
              </a:rPr>
              <a:t>Looking at specific issues</a:t>
            </a:r>
          </a:p>
        </p:txBody>
      </p:sp>
      <p:pic>
        <p:nvPicPr>
          <p:cNvPr id="7" name="Graphic 6" descr="Magnifying glass">
            <a:extLst>
              <a:ext uri="{FF2B5EF4-FFF2-40B4-BE49-F238E27FC236}">
                <a16:creationId xmlns:a16="http://schemas.microsoft.com/office/drawing/2014/main" id="{3D4A16F4-413A-4EC4-9172-AED0E78412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2743201"/>
            <a:ext cx="1371600" cy="1371600"/>
          </a:xfrm>
          <a:prstGeom prst="rect">
            <a:avLst/>
          </a:prstGeom>
        </p:spPr>
      </p:pic>
      <p:pic>
        <p:nvPicPr>
          <p:cNvPr id="9" name="Graphic 8">
            <a:extLst>
              <a:ext uri="{FF2B5EF4-FFF2-40B4-BE49-F238E27FC236}">
                <a16:creationId xmlns:a16="http://schemas.microsoft.com/office/drawing/2014/main" id="{C5940936-6AD3-47B7-8B1F-385448AD87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2111146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DE133768-5076-42D0-B573-CC8242123820}"/>
              </a:ext>
            </a:extLst>
          </p:cNvPr>
          <p:cNvSpPr>
            <a:spLocks noGrp="1"/>
          </p:cNvSpPr>
          <p:nvPr>
            <p:ph type="title"/>
          </p:nvPr>
        </p:nvSpPr>
        <p:spPr>
          <a:xfrm>
            <a:off x="904877" y="2415322"/>
            <a:ext cx="3451730" cy="2399869"/>
          </a:xfrm>
        </p:spPr>
        <p:txBody>
          <a:bodyPr>
            <a:normAutofit/>
          </a:bodyPr>
          <a:lstStyle/>
          <a:p>
            <a:pPr algn="ctr"/>
            <a:r>
              <a:rPr lang="en-US" sz="2800" dirty="0">
                <a:solidFill>
                  <a:srgbClr val="FFFFFF"/>
                </a:solidFill>
              </a:rPr>
              <a:t>Task Completion/Executive Function</a:t>
            </a:r>
          </a:p>
        </p:txBody>
      </p:sp>
      <p:sp>
        <p:nvSpPr>
          <p:cNvPr id="3" name="Content Placeholder 2">
            <a:extLst>
              <a:ext uri="{FF2B5EF4-FFF2-40B4-BE49-F238E27FC236}">
                <a16:creationId xmlns:a16="http://schemas.microsoft.com/office/drawing/2014/main" id="{6B191263-C2AB-4E8E-BE7F-F58FBF9FA783}"/>
              </a:ext>
            </a:extLst>
          </p:cNvPr>
          <p:cNvSpPr>
            <a:spLocks noGrp="1"/>
          </p:cNvSpPr>
          <p:nvPr>
            <p:ph idx="1"/>
          </p:nvPr>
        </p:nvSpPr>
        <p:spPr>
          <a:xfrm>
            <a:off x="5586414" y="812955"/>
            <a:ext cx="5817393" cy="2362486"/>
          </a:xfrm>
        </p:spPr>
        <p:txBody>
          <a:bodyPr anchor="ctr">
            <a:normAutofit/>
          </a:bodyPr>
          <a:lstStyle/>
          <a:p>
            <a:r>
              <a:rPr lang="en-US" sz="2000" dirty="0"/>
              <a:t>Develop organizational skills by organizing the environment with visuals (Everything has a place!)</a:t>
            </a:r>
          </a:p>
          <a:p>
            <a:r>
              <a:rPr lang="en-US" sz="2000" dirty="0"/>
              <a:t>Teach child to see final product and plan backwards.</a:t>
            </a:r>
            <a:r>
              <a:rPr lang="en-US" sz="2000" dirty="0">
                <a:hlinkClick r:id="rId2"/>
              </a:rPr>
              <a:t> https://chadd.org/wp-content/uploads/2018/06/ATTN_02_16_360_Thinking.pdf</a:t>
            </a:r>
            <a:endParaRPr lang="en-US" sz="2000" dirty="0"/>
          </a:p>
          <a:p>
            <a:r>
              <a:rPr lang="en-US" sz="2000" dirty="0"/>
              <a:t>3                                     2                                         1</a:t>
            </a:r>
          </a:p>
        </p:txBody>
      </p:sp>
      <p:graphicFrame>
        <p:nvGraphicFramePr>
          <p:cNvPr id="7" name="Table 6">
            <a:extLst>
              <a:ext uri="{FF2B5EF4-FFF2-40B4-BE49-F238E27FC236}">
                <a16:creationId xmlns:a16="http://schemas.microsoft.com/office/drawing/2014/main" id="{8B46E575-9020-4C30-B4D7-7CD7DBDEC5DB}"/>
              </a:ext>
            </a:extLst>
          </p:cNvPr>
          <p:cNvGraphicFramePr>
            <a:graphicFrameLocks noGrp="1"/>
          </p:cNvGraphicFramePr>
          <p:nvPr>
            <p:extLst>
              <p:ext uri="{D42A27DB-BD31-4B8C-83A1-F6EECF244321}">
                <p14:modId xmlns:p14="http://schemas.microsoft.com/office/powerpoint/2010/main" val="307940879"/>
              </p:ext>
            </p:extLst>
          </p:nvPr>
        </p:nvGraphicFramePr>
        <p:xfrm>
          <a:off x="4726401" y="4271804"/>
          <a:ext cx="7269922" cy="1005840"/>
        </p:xfrm>
        <a:graphic>
          <a:graphicData uri="http://schemas.openxmlformats.org/drawingml/2006/table">
            <a:tbl>
              <a:tblPr firstRow="1" bandRow="1">
                <a:tableStyleId>{5C22544A-7EE6-4342-B048-85BDC9FD1C3A}</a:tableStyleId>
              </a:tblPr>
              <a:tblGrid>
                <a:gridCol w="2734123">
                  <a:extLst>
                    <a:ext uri="{9D8B030D-6E8A-4147-A177-3AD203B41FA5}">
                      <a16:colId xmlns:a16="http://schemas.microsoft.com/office/drawing/2014/main" val="3324010676"/>
                    </a:ext>
                  </a:extLst>
                </a:gridCol>
                <a:gridCol w="1988058">
                  <a:extLst>
                    <a:ext uri="{9D8B030D-6E8A-4147-A177-3AD203B41FA5}">
                      <a16:colId xmlns:a16="http://schemas.microsoft.com/office/drawing/2014/main" val="2394344700"/>
                    </a:ext>
                  </a:extLst>
                </a:gridCol>
                <a:gridCol w="2547741">
                  <a:extLst>
                    <a:ext uri="{9D8B030D-6E8A-4147-A177-3AD203B41FA5}">
                      <a16:colId xmlns:a16="http://schemas.microsoft.com/office/drawing/2014/main" val="211360745"/>
                    </a:ext>
                  </a:extLst>
                </a:gridCol>
              </a:tblGrid>
              <a:tr h="345202">
                <a:tc>
                  <a:txBody>
                    <a:bodyPr/>
                    <a:lstStyle/>
                    <a:p>
                      <a:r>
                        <a:rPr lang="en-US" dirty="0"/>
                        <a:t>Get Ready</a:t>
                      </a:r>
                    </a:p>
                  </a:txBody>
                  <a:tcPr/>
                </a:tc>
                <a:tc>
                  <a:txBody>
                    <a:bodyPr/>
                    <a:lstStyle/>
                    <a:p>
                      <a:r>
                        <a:rPr lang="en-US" dirty="0"/>
                        <a:t>DO</a:t>
                      </a:r>
                    </a:p>
                  </a:txBody>
                  <a:tcPr/>
                </a:tc>
                <a:tc>
                  <a:txBody>
                    <a:bodyPr/>
                    <a:lstStyle/>
                    <a:p>
                      <a:r>
                        <a:rPr lang="en-US" dirty="0"/>
                        <a:t>Done</a:t>
                      </a:r>
                    </a:p>
                  </a:txBody>
                  <a:tcPr/>
                </a:tc>
                <a:extLst>
                  <a:ext uri="{0D108BD9-81ED-4DB2-BD59-A6C34878D82A}">
                    <a16:rowId xmlns:a16="http://schemas.microsoft.com/office/drawing/2014/main" val="1274040885"/>
                  </a:ext>
                </a:extLst>
              </a:tr>
              <a:tr h="224828">
                <a:tc>
                  <a:txBody>
                    <a:bodyPr/>
                    <a:lstStyle/>
                    <a:p>
                      <a:r>
                        <a:rPr lang="en-US" dirty="0"/>
                        <a:t>What do I need?</a:t>
                      </a:r>
                    </a:p>
                  </a:txBody>
                  <a:tcPr/>
                </a:tc>
                <a:tc>
                  <a:txBody>
                    <a:bodyPr/>
                    <a:lstStyle/>
                    <a:p>
                      <a:r>
                        <a:rPr lang="en-US" dirty="0"/>
                        <a:t>What steps do I take?</a:t>
                      </a:r>
                    </a:p>
                  </a:txBody>
                  <a:tcPr/>
                </a:tc>
                <a:tc>
                  <a:txBody>
                    <a:bodyPr/>
                    <a:lstStyle/>
                    <a:p>
                      <a:r>
                        <a:rPr lang="en-US" dirty="0"/>
                        <a:t>What will it look like </a:t>
                      </a:r>
                    </a:p>
                    <a:p>
                      <a:r>
                        <a:rPr lang="en-US" dirty="0"/>
                        <a:t>when I’m done?</a:t>
                      </a:r>
                    </a:p>
                  </a:txBody>
                  <a:tcPr/>
                </a:tc>
                <a:extLst>
                  <a:ext uri="{0D108BD9-81ED-4DB2-BD59-A6C34878D82A}">
                    <a16:rowId xmlns:a16="http://schemas.microsoft.com/office/drawing/2014/main" val="3894789487"/>
                  </a:ext>
                </a:extLst>
              </a:tr>
            </a:tbl>
          </a:graphicData>
        </a:graphic>
      </p:graphicFrame>
      <p:sp>
        <p:nvSpPr>
          <p:cNvPr id="9" name="Arrow: Right 8">
            <a:extLst>
              <a:ext uri="{FF2B5EF4-FFF2-40B4-BE49-F238E27FC236}">
                <a16:creationId xmlns:a16="http://schemas.microsoft.com/office/drawing/2014/main" id="{5442656A-88FF-411C-A30B-F10D020BD70C}"/>
              </a:ext>
            </a:extLst>
          </p:cNvPr>
          <p:cNvSpPr/>
          <p:nvPr/>
        </p:nvSpPr>
        <p:spPr>
          <a:xfrm rot="10800000">
            <a:off x="5483564" y="3556237"/>
            <a:ext cx="2273795" cy="500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a:p>
        </p:txBody>
      </p:sp>
      <p:sp>
        <p:nvSpPr>
          <p:cNvPr id="32" name="Star: 5 Points 31">
            <a:extLst>
              <a:ext uri="{FF2B5EF4-FFF2-40B4-BE49-F238E27FC236}">
                <a16:creationId xmlns:a16="http://schemas.microsoft.com/office/drawing/2014/main" id="{512237BD-CA69-43C8-B131-671752ABB569}"/>
              </a:ext>
            </a:extLst>
          </p:cNvPr>
          <p:cNvSpPr/>
          <p:nvPr/>
        </p:nvSpPr>
        <p:spPr>
          <a:xfrm>
            <a:off x="11385664" y="3619155"/>
            <a:ext cx="517525" cy="45500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029151F8-8600-4AD2-9022-5526D05C58AB}"/>
              </a:ext>
            </a:extLst>
          </p:cNvPr>
          <p:cNvSpPr/>
          <p:nvPr/>
        </p:nvSpPr>
        <p:spPr>
          <a:xfrm rot="10800000" flipV="1">
            <a:off x="8895336" y="3682560"/>
            <a:ext cx="2273795" cy="374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a:p>
        </p:txBody>
      </p:sp>
    </p:spTree>
    <p:extLst>
      <p:ext uri="{BB962C8B-B14F-4D97-AF65-F5344CB8AC3E}">
        <p14:creationId xmlns:p14="http://schemas.microsoft.com/office/powerpoint/2010/main" val="1108276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717B77-B55F-4142-BB9C-C77D0BE81E0A}"/>
              </a:ext>
            </a:extLst>
          </p:cNvPr>
          <p:cNvSpPr>
            <a:spLocks noGrp="1"/>
          </p:cNvSpPr>
          <p:nvPr>
            <p:ph type="title"/>
          </p:nvPr>
        </p:nvSpPr>
        <p:spPr>
          <a:xfrm>
            <a:off x="6094105" y="802955"/>
            <a:ext cx="4977976" cy="1454051"/>
          </a:xfrm>
        </p:spPr>
        <p:txBody>
          <a:bodyPr>
            <a:normAutofit/>
          </a:bodyPr>
          <a:lstStyle/>
          <a:p>
            <a:r>
              <a:rPr lang="en-US">
                <a:solidFill>
                  <a:srgbClr val="000000"/>
                </a:solidFill>
              </a:rPr>
              <a:t>Changing behavior</a:t>
            </a:r>
          </a:p>
        </p:txBody>
      </p:sp>
      <p:sp>
        <p:nvSpPr>
          <p:cNvPr id="2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descr="Head with Gears">
            <a:extLst>
              <a:ext uri="{FF2B5EF4-FFF2-40B4-BE49-F238E27FC236}">
                <a16:creationId xmlns:a16="http://schemas.microsoft.com/office/drawing/2014/main" id="{1615EBEC-2983-48FA-809F-C94511FC3F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D3EFFB50-CAFB-4905-890D-B35A118DD861}"/>
              </a:ext>
            </a:extLst>
          </p:cNvPr>
          <p:cNvSpPr>
            <a:spLocks noGrp="1"/>
          </p:cNvSpPr>
          <p:nvPr>
            <p:ph idx="1"/>
          </p:nvPr>
        </p:nvSpPr>
        <p:spPr>
          <a:xfrm>
            <a:off x="6090574" y="2421682"/>
            <a:ext cx="4977578" cy="3639289"/>
          </a:xfrm>
        </p:spPr>
        <p:txBody>
          <a:bodyPr anchor="ctr">
            <a:normAutofit fontScale="92500"/>
          </a:bodyPr>
          <a:lstStyle/>
          <a:p>
            <a:r>
              <a:rPr lang="en-US" dirty="0">
                <a:solidFill>
                  <a:srgbClr val="000000"/>
                </a:solidFill>
              </a:rPr>
              <a:t>Why change?</a:t>
            </a:r>
          </a:p>
          <a:p>
            <a:r>
              <a:rPr lang="en-US" dirty="0">
                <a:solidFill>
                  <a:srgbClr val="000000"/>
                </a:solidFill>
              </a:rPr>
              <a:t>How was the behavior acquired? What reinforced it?</a:t>
            </a:r>
          </a:p>
          <a:p>
            <a:r>
              <a:rPr lang="en-US" dirty="0">
                <a:solidFill>
                  <a:srgbClr val="000000"/>
                </a:solidFill>
              </a:rPr>
              <a:t>What new behavior is hoped for?</a:t>
            </a:r>
          </a:p>
          <a:p>
            <a:r>
              <a:rPr lang="en-US" dirty="0">
                <a:solidFill>
                  <a:srgbClr val="000000"/>
                </a:solidFill>
              </a:rPr>
              <a:t>What’s the plan?</a:t>
            </a:r>
          </a:p>
          <a:p>
            <a:r>
              <a:rPr lang="en-US" dirty="0">
                <a:solidFill>
                  <a:srgbClr val="000000"/>
                </a:solidFill>
              </a:rPr>
              <a:t>What do I need to make the change?</a:t>
            </a:r>
          </a:p>
          <a:p>
            <a:r>
              <a:rPr lang="en-US" dirty="0">
                <a:solidFill>
                  <a:srgbClr val="000000"/>
                </a:solidFill>
              </a:rPr>
              <a:t>How long will it take?</a:t>
            </a:r>
          </a:p>
          <a:p>
            <a:pPr marL="0" indent="0">
              <a:buNone/>
            </a:pPr>
            <a:endParaRPr lang="en-US" dirty="0">
              <a:solidFill>
                <a:srgbClr val="000000"/>
              </a:solidFill>
            </a:endParaRPr>
          </a:p>
          <a:p>
            <a:endParaRPr lang="en-US" sz="2000" dirty="0">
              <a:solidFill>
                <a:srgbClr val="000000"/>
              </a:solidFill>
            </a:endParaRPr>
          </a:p>
          <a:p>
            <a:endParaRPr lang="en-US" sz="2000" dirty="0">
              <a:solidFill>
                <a:srgbClr val="000000"/>
              </a:solidFill>
            </a:endParaRPr>
          </a:p>
        </p:txBody>
      </p:sp>
    </p:spTree>
    <p:extLst>
      <p:ext uri="{BB962C8B-B14F-4D97-AF65-F5344CB8AC3E}">
        <p14:creationId xmlns:p14="http://schemas.microsoft.com/office/powerpoint/2010/main" val="726929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E1053480-2608-49CC-A620-C9B9C2A0FC9B}"/>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Incredible Five Point Scale</a:t>
            </a:r>
          </a:p>
        </p:txBody>
      </p:sp>
      <p:sp>
        <p:nvSpPr>
          <p:cNvPr id="3" name="Content Placeholder 2">
            <a:extLst>
              <a:ext uri="{FF2B5EF4-FFF2-40B4-BE49-F238E27FC236}">
                <a16:creationId xmlns:a16="http://schemas.microsoft.com/office/drawing/2014/main" id="{6C3FCD28-9EB2-4C45-B212-A49A7EBF1335}"/>
              </a:ext>
            </a:extLst>
          </p:cNvPr>
          <p:cNvSpPr>
            <a:spLocks noGrp="1"/>
          </p:cNvSpPr>
          <p:nvPr>
            <p:ph idx="1"/>
          </p:nvPr>
        </p:nvSpPr>
        <p:spPr>
          <a:xfrm>
            <a:off x="4719637" y="804672"/>
            <a:ext cx="6682931" cy="5708670"/>
          </a:xfrm>
        </p:spPr>
        <p:txBody>
          <a:bodyPr anchor="ctr">
            <a:normAutofit/>
          </a:bodyPr>
          <a:lstStyle/>
          <a:p>
            <a:pPr marL="0" indent="0">
              <a:buNone/>
            </a:pPr>
            <a:r>
              <a:rPr lang="en-US" sz="2000" dirty="0"/>
              <a:t>The 5-point scale is exactly what it sounds like.  A 5-point scale that is developed to help an individual understand and learn when emotions, voices, or whatever you are moderating is getting out of control.  It can be developed by the teacher or parent or as a collaboration between the teacher / parent and the individual with autism (or other behavioral issues). It can be used successfully  from kindergarten through high school. And many times I think it might be useful for some “typical” adults.</a:t>
            </a:r>
          </a:p>
          <a:p>
            <a:pPr marL="0" indent="0">
              <a:buNone/>
            </a:pPr>
            <a:endParaRPr lang="en-US" sz="2000" dirty="0"/>
          </a:p>
          <a:p>
            <a:pPr marL="0" indent="0">
              <a:buNone/>
            </a:pPr>
            <a:r>
              <a:rPr lang="en-US" u="sng" dirty="0">
                <a:hlinkClick r:id="rId2"/>
              </a:rPr>
              <a:t>www.5pointscale.com</a:t>
            </a:r>
            <a:endParaRPr lang="en-US" sz="2000" dirty="0"/>
          </a:p>
        </p:txBody>
      </p:sp>
    </p:spTree>
    <p:extLst>
      <p:ext uri="{BB962C8B-B14F-4D97-AF65-F5344CB8AC3E}">
        <p14:creationId xmlns:p14="http://schemas.microsoft.com/office/powerpoint/2010/main" val="3437220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4" name="Rectangle 9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5" name="Rectangle 10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6" name="Rectangle 10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screenshot of a cell phone&#10;&#10;Description automatically generated">
            <a:extLst>
              <a:ext uri="{FF2B5EF4-FFF2-40B4-BE49-F238E27FC236}">
                <a16:creationId xmlns:a16="http://schemas.microsoft.com/office/drawing/2014/main" id="{B9DECCA5-725A-49C9-92D3-A708B4FF0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330" y="1123527"/>
            <a:ext cx="9593335" cy="4604800"/>
          </a:xfrm>
          <a:prstGeom prst="rect">
            <a:avLst/>
          </a:prstGeom>
        </p:spPr>
      </p:pic>
      <p:pic>
        <p:nvPicPr>
          <p:cNvPr id="3102" name="Picture 32">
            <a:extLst>
              <a:ext uri="{FF2B5EF4-FFF2-40B4-BE49-F238E27FC236}">
                <a16:creationId xmlns:a16="http://schemas.microsoft.com/office/drawing/2014/main" id="{38E8ADA2-03C1-4BC8-9266-8E571496B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3375" cy="304800"/>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33">
            <a:extLst>
              <a:ext uri="{FF2B5EF4-FFF2-40B4-BE49-F238E27FC236}">
                <a16:creationId xmlns:a16="http://schemas.microsoft.com/office/drawing/2014/main" id="{BC08D1F7-EC12-4C3A-8867-EB3BCAC9D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33375" cy="257175"/>
          </a:xfrm>
          <a:prstGeom prst="rect">
            <a:avLst/>
          </a:prstGeom>
          <a:noFill/>
          <a:extLst>
            <a:ext uri="{909E8E84-426E-40DD-AFC4-6F175D3DCCD1}">
              <a14:hiddenFill xmlns:a14="http://schemas.microsoft.com/office/drawing/2010/main">
                <a:solidFill>
                  <a:srgbClr val="FFFFFF"/>
                </a:solidFill>
              </a14:hiddenFill>
            </a:ext>
          </a:extLst>
        </p:spPr>
      </p:pic>
      <p:pic>
        <p:nvPicPr>
          <p:cNvPr id="3100" name="Placeholder">
            <a:extLst>
              <a:ext uri="{FF2B5EF4-FFF2-40B4-BE49-F238E27FC236}">
                <a16:creationId xmlns:a16="http://schemas.microsoft.com/office/drawing/2014/main" id="{A119D8E6-C48A-4BDA-B334-11614BA6795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66700" cy="247650"/>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35">
            <a:extLst>
              <a:ext uri="{FF2B5EF4-FFF2-40B4-BE49-F238E27FC236}">
                <a16:creationId xmlns:a16="http://schemas.microsoft.com/office/drawing/2014/main" id="{A23A92A8-6E76-43D9-9800-09A72F06DF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952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36">
            <a:extLst>
              <a:ext uri="{FF2B5EF4-FFF2-40B4-BE49-F238E27FC236}">
                <a16:creationId xmlns:a16="http://schemas.microsoft.com/office/drawing/2014/main" id="{43EEE023-3539-4FE5-8297-9557D6A50D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85750"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949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3">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5">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map&#10;&#10;Description automatically generated">
            <a:extLst>
              <a:ext uri="{FF2B5EF4-FFF2-40B4-BE49-F238E27FC236}">
                <a16:creationId xmlns:a16="http://schemas.microsoft.com/office/drawing/2014/main" id="{0A92C990-70F9-4C7B-8A43-F78228B6F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599" y="1123527"/>
            <a:ext cx="9902797" cy="4604800"/>
          </a:xfrm>
          <a:prstGeom prst="rect">
            <a:avLst/>
          </a:prstGeom>
        </p:spPr>
      </p:pic>
    </p:spTree>
    <p:extLst>
      <p:ext uri="{BB962C8B-B14F-4D97-AF65-F5344CB8AC3E}">
        <p14:creationId xmlns:p14="http://schemas.microsoft.com/office/powerpoint/2010/main" val="1077485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5-Point Scale is an amazingly simple but useful tool to teach students to regulate a wide variety of behaviors. Click through for more information and resources to use it in your classroom for behavior management.">
            <a:extLst>
              <a:ext uri="{FF2B5EF4-FFF2-40B4-BE49-F238E27FC236}">
                <a16:creationId xmlns:a16="http://schemas.microsoft.com/office/drawing/2014/main" id="{9F656232-D742-4940-9A38-6E82A78070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93597" y="1123527"/>
            <a:ext cx="4604800"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359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CCAB815-7894-406B-B0F4-A5D5B9D649A2}"/>
              </a:ext>
            </a:extLst>
          </p:cNvPr>
          <p:cNvPicPr/>
          <p:nvPr/>
        </p:nvPicPr>
        <p:blipFill>
          <a:blip r:embed="rId2"/>
          <a:stretch>
            <a:fillRect/>
          </a:stretch>
        </p:blipFill>
        <p:spPr>
          <a:xfrm>
            <a:off x="2697621" y="1123527"/>
            <a:ext cx="6796752" cy="4604800"/>
          </a:xfrm>
          <a:prstGeom prst="rect">
            <a:avLst/>
          </a:prstGeom>
        </p:spPr>
      </p:pic>
    </p:spTree>
    <p:extLst>
      <p:ext uri="{BB962C8B-B14F-4D97-AF65-F5344CB8AC3E}">
        <p14:creationId xmlns:p14="http://schemas.microsoft.com/office/powerpoint/2010/main" val="583917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D7CF879E-5FB7-40E1-BF97-169A8A5C41B8}"/>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Vocabulary to use in the classroom</a:t>
            </a:r>
          </a:p>
        </p:txBody>
      </p:sp>
      <p:sp>
        <p:nvSpPr>
          <p:cNvPr id="3" name="Content Placeholder 2">
            <a:extLst>
              <a:ext uri="{FF2B5EF4-FFF2-40B4-BE49-F238E27FC236}">
                <a16:creationId xmlns:a16="http://schemas.microsoft.com/office/drawing/2014/main" id="{6158C162-F991-4400-A102-AD9C6E53E558}"/>
              </a:ext>
            </a:extLst>
          </p:cNvPr>
          <p:cNvSpPr>
            <a:spLocks noGrp="1"/>
          </p:cNvSpPr>
          <p:nvPr>
            <p:ph idx="1"/>
          </p:nvPr>
        </p:nvSpPr>
        <p:spPr>
          <a:xfrm>
            <a:off x="5120640" y="804672"/>
            <a:ext cx="6281928" cy="5248656"/>
          </a:xfrm>
        </p:spPr>
        <p:txBody>
          <a:bodyPr anchor="ctr">
            <a:normAutofit fontScale="92500"/>
          </a:bodyPr>
          <a:lstStyle/>
          <a:p>
            <a:r>
              <a:rPr lang="en-US" sz="2400" dirty="0"/>
              <a:t>Adding to the fun/Taking away from the fun.</a:t>
            </a:r>
          </a:p>
          <a:p>
            <a:r>
              <a:rPr lang="en-US" sz="2400" dirty="0"/>
              <a:t>Expected/Unexpected rather than right/wrong, good bad, acceptable/unacceptable.</a:t>
            </a:r>
          </a:p>
          <a:p>
            <a:r>
              <a:rPr lang="en-US" sz="2400" dirty="0"/>
              <a:t>Following the plan/following the group plan.</a:t>
            </a:r>
          </a:p>
          <a:p>
            <a:r>
              <a:rPr lang="en-US" sz="2400" dirty="0" err="1"/>
              <a:t>Interruptaoaurus</a:t>
            </a:r>
            <a:r>
              <a:rPr lang="en-US" sz="2400" dirty="0"/>
              <a:t>!</a:t>
            </a:r>
          </a:p>
          <a:p>
            <a:r>
              <a:rPr lang="en-US" sz="2400" dirty="0"/>
              <a:t>Keeping the brain/body in the group. </a:t>
            </a:r>
          </a:p>
          <a:p>
            <a:r>
              <a:rPr lang="en-US" sz="2400" dirty="0"/>
              <a:t>Perspective taking.</a:t>
            </a:r>
          </a:p>
          <a:p>
            <a:r>
              <a:rPr lang="en-US" sz="2400" dirty="0"/>
              <a:t> Plan B</a:t>
            </a:r>
          </a:p>
          <a:p>
            <a:r>
              <a:rPr lang="en-US" sz="2400" dirty="0"/>
              <a:t>Social Autopsy-talking about situation after its done, what happened and what to do next time.</a:t>
            </a:r>
          </a:p>
          <a:p>
            <a:r>
              <a:rPr lang="en-US" sz="2400" dirty="0"/>
              <a:t>Pocket it! Save that idea for later, either write it down or file in brain. Use a signal to nonverbally remind student to put it in the back of the brain. </a:t>
            </a:r>
          </a:p>
          <a:p>
            <a:endParaRPr lang="en-US" sz="2000" dirty="0"/>
          </a:p>
          <a:p>
            <a:pPr marL="0" indent="0">
              <a:buNone/>
            </a:pPr>
            <a:endParaRPr lang="en-US" sz="2000" dirty="0"/>
          </a:p>
        </p:txBody>
      </p:sp>
    </p:spTree>
    <p:extLst>
      <p:ext uri="{BB962C8B-B14F-4D97-AF65-F5344CB8AC3E}">
        <p14:creationId xmlns:p14="http://schemas.microsoft.com/office/powerpoint/2010/main" val="1425355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4"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0"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0"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1"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6" name="Group 65">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67" name="Rectangle 66">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 name="Rectangle 68">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BCA37D7C-AA4F-4A84-A93B-E0A72E6B213C}"/>
              </a:ext>
            </a:extLst>
          </p:cNvPr>
          <p:cNvSpPr>
            <a:spLocks noGrp="1"/>
          </p:cNvSpPr>
          <p:nvPr>
            <p:ph type="title"/>
          </p:nvPr>
        </p:nvSpPr>
        <p:spPr>
          <a:xfrm>
            <a:off x="904877" y="2415322"/>
            <a:ext cx="3451730" cy="2399869"/>
          </a:xfrm>
        </p:spPr>
        <p:txBody>
          <a:bodyPr>
            <a:normAutofit/>
          </a:bodyPr>
          <a:lstStyle/>
          <a:p>
            <a:pPr algn="ctr"/>
            <a:r>
              <a:rPr lang="en-US" sz="4000" dirty="0">
                <a:solidFill>
                  <a:srgbClr val="FFFFFF"/>
                </a:solidFill>
              </a:rPr>
              <a:t>The Six Sides of Breathing to get control!</a:t>
            </a:r>
          </a:p>
        </p:txBody>
      </p:sp>
      <p:pic>
        <p:nvPicPr>
          <p:cNvPr id="32" name="Content Placeholder 31" descr="A close up of a logo&#10;&#10;Description automatically generated">
            <a:extLst>
              <a:ext uri="{FF2B5EF4-FFF2-40B4-BE49-F238E27FC236}">
                <a16:creationId xmlns:a16="http://schemas.microsoft.com/office/drawing/2014/main" id="{959214FC-AA1F-4673-94BA-4DB4726D19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3947" y="923604"/>
            <a:ext cx="5777278" cy="5152707"/>
          </a:xfrm>
        </p:spPr>
      </p:pic>
    </p:spTree>
    <p:extLst>
      <p:ext uri="{BB962C8B-B14F-4D97-AF65-F5344CB8AC3E}">
        <p14:creationId xmlns:p14="http://schemas.microsoft.com/office/powerpoint/2010/main" val="2829743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7597F457-543F-4ACB-8831-896BFA7EBA9F}"/>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Enticement Toolbox</a:t>
            </a:r>
          </a:p>
        </p:txBody>
      </p:sp>
      <p:sp>
        <p:nvSpPr>
          <p:cNvPr id="3" name="Content Placeholder 2">
            <a:extLst>
              <a:ext uri="{FF2B5EF4-FFF2-40B4-BE49-F238E27FC236}">
                <a16:creationId xmlns:a16="http://schemas.microsoft.com/office/drawing/2014/main" id="{78C9C7AE-EB6A-4C37-9F19-228ABB49DF9A}"/>
              </a:ext>
            </a:extLst>
          </p:cNvPr>
          <p:cNvSpPr>
            <a:spLocks noGrp="1"/>
          </p:cNvSpPr>
          <p:nvPr>
            <p:ph idx="1"/>
          </p:nvPr>
        </p:nvSpPr>
        <p:spPr>
          <a:xfrm>
            <a:off x="5120640" y="804672"/>
            <a:ext cx="6281928" cy="5248656"/>
          </a:xfrm>
        </p:spPr>
        <p:txBody>
          <a:bodyPr anchor="ctr">
            <a:normAutofit/>
          </a:bodyPr>
          <a:lstStyle/>
          <a:p>
            <a:r>
              <a:rPr lang="en-US" sz="2000" dirty="0"/>
              <a:t>Bubbles</a:t>
            </a:r>
          </a:p>
          <a:p>
            <a:r>
              <a:rPr lang="en-US" sz="2000" dirty="0"/>
              <a:t>Balloons</a:t>
            </a:r>
          </a:p>
          <a:p>
            <a:r>
              <a:rPr lang="en-US" sz="2000" dirty="0"/>
              <a:t>Wind up toys</a:t>
            </a:r>
          </a:p>
          <a:p>
            <a:r>
              <a:rPr lang="en-US" sz="2000" dirty="0"/>
              <a:t>Vehicle toys</a:t>
            </a:r>
          </a:p>
          <a:p>
            <a:r>
              <a:rPr lang="en-US" sz="2000" dirty="0"/>
              <a:t>Play food</a:t>
            </a:r>
          </a:p>
          <a:p>
            <a:r>
              <a:rPr lang="en-US" sz="2000" dirty="0"/>
              <a:t>Blocks</a:t>
            </a:r>
          </a:p>
          <a:p>
            <a:r>
              <a:rPr lang="en-US" sz="2000" dirty="0"/>
              <a:t>Balls- </a:t>
            </a:r>
            <a:r>
              <a:rPr lang="en-US" sz="2000" dirty="0" err="1"/>
              <a:t>Koosh</a:t>
            </a:r>
            <a:r>
              <a:rPr lang="en-US" sz="2000" dirty="0"/>
              <a:t>, squishy</a:t>
            </a:r>
          </a:p>
          <a:p>
            <a:r>
              <a:rPr lang="en-US" sz="2000" dirty="0"/>
              <a:t>Pretend play items: doll, plates, cup, bottle</a:t>
            </a:r>
          </a:p>
          <a:p>
            <a:r>
              <a:rPr lang="en-US" sz="2000" dirty="0"/>
              <a:t>Toys that do unexpected things </a:t>
            </a:r>
          </a:p>
          <a:p>
            <a:endParaRPr lang="en-US" sz="2000" dirty="0"/>
          </a:p>
          <a:p>
            <a:endParaRPr lang="en-US" sz="2000" dirty="0"/>
          </a:p>
          <a:p>
            <a:endParaRPr lang="en-US" sz="2000" dirty="0"/>
          </a:p>
        </p:txBody>
      </p:sp>
    </p:spTree>
    <p:extLst>
      <p:ext uri="{BB962C8B-B14F-4D97-AF65-F5344CB8AC3E}">
        <p14:creationId xmlns:p14="http://schemas.microsoft.com/office/powerpoint/2010/main" val="977215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10FEEA05-A69E-4299-B6DB-F279D42D7E3E}"/>
              </a:ext>
            </a:extLst>
          </p:cNvPr>
          <p:cNvSpPr>
            <a:spLocks noGrp="1"/>
          </p:cNvSpPr>
          <p:nvPr>
            <p:ph type="title"/>
          </p:nvPr>
        </p:nvSpPr>
        <p:spPr>
          <a:xfrm>
            <a:off x="904877" y="2415322"/>
            <a:ext cx="3451730" cy="2399869"/>
          </a:xfrm>
        </p:spPr>
        <p:txBody>
          <a:bodyPr>
            <a:normAutofit/>
          </a:bodyPr>
          <a:lstStyle/>
          <a:p>
            <a:pPr algn="ctr"/>
            <a:r>
              <a:rPr lang="en-US" sz="4000" dirty="0">
                <a:solidFill>
                  <a:srgbClr val="FFFFFF"/>
                </a:solidFill>
              </a:rPr>
              <a:t>Social Stories</a:t>
            </a:r>
          </a:p>
        </p:txBody>
      </p:sp>
      <p:sp>
        <p:nvSpPr>
          <p:cNvPr id="3" name="Content Placeholder 2">
            <a:extLst>
              <a:ext uri="{FF2B5EF4-FFF2-40B4-BE49-F238E27FC236}">
                <a16:creationId xmlns:a16="http://schemas.microsoft.com/office/drawing/2014/main" id="{1C95DE37-2998-4BA7-A860-C2A28CF5C315}"/>
              </a:ext>
            </a:extLst>
          </p:cNvPr>
          <p:cNvSpPr>
            <a:spLocks noGrp="1"/>
          </p:cNvSpPr>
          <p:nvPr>
            <p:ph idx="1"/>
          </p:nvPr>
        </p:nvSpPr>
        <p:spPr>
          <a:xfrm>
            <a:off x="5290947" y="679863"/>
            <a:ext cx="6281928" cy="5248656"/>
          </a:xfrm>
        </p:spPr>
        <p:txBody>
          <a:bodyPr anchor="ctr">
            <a:normAutofit/>
          </a:bodyPr>
          <a:lstStyle/>
          <a:p>
            <a:r>
              <a:rPr lang="en-US" sz="2000" dirty="0"/>
              <a:t>Identify social situation needing intervention</a:t>
            </a:r>
          </a:p>
          <a:p>
            <a:r>
              <a:rPr lang="en-US" sz="2000" dirty="0"/>
              <a:t>Define target behavior, take baseline data</a:t>
            </a:r>
          </a:p>
          <a:p>
            <a:r>
              <a:rPr lang="en-US" sz="2000" dirty="0"/>
              <a:t>Write a social narrative using language at child’s level. Consider using first person “I” language</a:t>
            </a:r>
          </a:p>
          <a:p>
            <a:r>
              <a:rPr lang="en-US" sz="2000" dirty="0"/>
              <a:t>Choose number of sentences per page according to functioning level</a:t>
            </a:r>
          </a:p>
          <a:p>
            <a:r>
              <a:rPr lang="en-US" sz="2000" dirty="0"/>
              <a:t>Use photos or hand drawn pictures or icons </a:t>
            </a:r>
          </a:p>
          <a:p>
            <a:r>
              <a:rPr lang="en-US" sz="2000" dirty="0"/>
              <a:t>Read social narrative to child and model desired behavior</a:t>
            </a:r>
          </a:p>
          <a:p>
            <a:r>
              <a:rPr lang="en-US" sz="2000" dirty="0"/>
              <a:t>Collect data</a:t>
            </a:r>
          </a:p>
          <a:p>
            <a:r>
              <a:rPr lang="en-US" sz="2000" dirty="0"/>
              <a:t>Review findings and adjust as needed</a:t>
            </a:r>
          </a:p>
          <a:p>
            <a:r>
              <a:rPr lang="en-US" sz="2000" dirty="0"/>
              <a:t>After behavior changed fade use of narrative </a:t>
            </a:r>
          </a:p>
          <a:p>
            <a:endParaRPr lang="en-US" sz="2000" dirty="0"/>
          </a:p>
        </p:txBody>
      </p:sp>
    </p:spTree>
    <p:extLst>
      <p:ext uri="{BB962C8B-B14F-4D97-AF65-F5344CB8AC3E}">
        <p14:creationId xmlns:p14="http://schemas.microsoft.com/office/powerpoint/2010/main" val="410050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E2256BFB-6F48-40A3-92C3-39654A19A447}"/>
              </a:ext>
            </a:extLst>
          </p:cNvPr>
          <p:cNvPicPr>
            <a:picLocks noChangeAspect="1"/>
          </p:cNvPicPr>
          <p:nvPr/>
        </p:nvPicPr>
        <p:blipFill rotWithShape="1">
          <a:blip r:embed="rId2">
            <a:extLst>
              <a:ext uri="{28A0092B-C50C-407E-A947-70E740481C1C}">
                <a14:useLocalDpi xmlns:a14="http://schemas.microsoft.com/office/drawing/2010/main" val="0"/>
              </a:ext>
            </a:extLst>
          </a:blip>
          <a:srcRect l="13241" r="3214" b="-2"/>
          <a:stretch/>
        </p:blipFill>
        <p:spPr>
          <a:xfrm>
            <a:off x="321733" y="321732"/>
            <a:ext cx="3777025" cy="6214533"/>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5B294B06-036F-40AF-9240-901D1AE26898}"/>
              </a:ext>
            </a:extLst>
          </p:cNvPr>
          <p:cNvPicPr>
            <a:picLocks noChangeAspect="1"/>
          </p:cNvPicPr>
          <p:nvPr/>
        </p:nvPicPr>
        <p:blipFill rotWithShape="1">
          <a:blip r:embed="rId3">
            <a:extLst>
              <a:ext uri="{28A0092B-C50C-407E-A947-70E740481C1C}">
                <a14:useLocalDpi xmlns:a14="http://schemas.microsoft.com/office/drawing/2010/main" val="0"/>
              </a:ext>
            </a:extLst>
          </a:blip>
          <a:srcRect l="7028" r="8412" b="-2"/>
          <a:stretch/>
        </p:blipFill>
        <p:spPr>
          <a:xfrm>
            <a:off x="4184538" y="321732"/>
            <a:ext cx="3822924" cy="6214533"/>
          </a:xfrm>
          <a:prstGeom prst="rect">
            <a:avLst/>
          </a:prstGeom>
        </p:spPr>
      </p:pic>
      <p:pic>
        <p:nvPicPr>
          <p:cNvPr id="9" name="Picture 8" descr="A close up of a logo&#10;&#10;Description automatically generated">
            <a:extLst>
              <a:ext uri="{FF2B5EF4-FFF2-40B4-BE49-F238E27FC236}">
                <a16:creationId xmlns:a16="http://schemas.microsoft.com/office/drawing/2014/main" id="{C8B8AA82-8012-430F-AAB3-160725987A67}"/>
              </a:ext>
            </a:extLst>
          </p:cNvPr>
          <p:cNvPicPr>
            <a:picLocks noChangeAspect="1"/>
          </p:cNvPicPr>
          <p:nvPr/>
        </p:nvPicPr>
        <p:blipFill rotWithShape="1">
          <a:blip r:embed="rId4">
            <a:extLst>
              <a:ext uri="{28A0092B-C50C-407E-A947-70E740481C1C}">
                <a14:useLocalDpi xmlns:a14="http://schemas.microsoft.com/office/drawing/2010/main" val="0"/>
              </a:ext>
            </a:extLst>
          </a:blip>
          <a:srcRect l="5265" r="11068" b="-2"/>
          <a:stretch/>
        </p:blipFill>
        <p:spPr>
          <a:xfrm>
            <a:off x="8087672" y="321732"/>
            <a:ext cx="3782595" cy="6214533"/>
          </a:xfrm>
          <a:prstGeom prst="rect">
            <a:avLst/>
          </a:prstGeom>
        </p:spPr>
      </p:pic>
    </p:spTree>
    <p:extLst>
      <p:ext uri="{BB962C8B-B14F-4D97-AF65-F5344CB8AC3E}">
        <p14:creationId xmlns:p14="http://schemas.microsoft.com/office/powerpoint/2010/main" val="3518476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F5A208D8-F78E-4558-839D-EC0D2D801879}"/>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What function does the behavior provide?</a:t>
            </a:r>
          </a:p>
        </p:txBody>
      </p:sp>
      <p:sp>
        <p:nvSpPr>
          <p:cNvPr id="3" name="Content Placeholder 2">
            <a:extLst>
              <a:ext uri="{FF2B5EF4-FFF2-40B4-BE49-F238E27FC236}">
                <a16:creationId xmlns:a16="http://schemas.microsoft.com/office/drawing/2014/main" id="{93FBB88F-DE8C-4ECF-B11C-AD08F146954E}"/>
              </a:ext>
            </a:extLst>
          </p:cNvPr>
          <p:cNvSpPr>
            <a:spLocks noGrp="1"/>
          </p:cNvSpPr>
          <p:nvPr>
            <p:ph idx="1"/>
          </p:nvPr>
        </p:nvSpPr>
        <p:spPr>
          <a:xfrm>
            <a:off x="5120640" y="804672"/>
            <a:ext cx="6281928" cy="5248656"/>
          </a:xfrm>
        </p:spPr>
        <p:txBody>
          <a:bodyPr anchor="ctr">
            <a:normAutofit/>
          </a:bodyPr>
          <a:lstStyle/>
          <a:p>
            <a:r>
              <a:rPr lang="en-US" sz="2400" dirty="0"/>
              <a:t>Escape: If I do this then I don’t have to do that.</a:t>
            </a:r>
          </a:p>
          <a:p>
            <a:r>
              <a:rPr lang="en-US" sz="2400" dirty="0"/>
              <a:t>Attention seeking: Look at me!</a:t>
            </a:r>
          </a:p>
          <a:p>
            <a:r>
              <a:rPr lang="en-US" sz="2400" dirty="0"/>
              <a:t>Negative attention seeking: Teacher always yells at me. (Maybe I’ll get sent out and can escape!)</a:t>
            </a:r>
          </a:p>
          <a:p>
            <a:r>
              <a:rPr lang="en-US" sz="2400" dirty="0"/>
              <a:t>Feels good! Self stimulation.</a:t>
            </a:r>
          </a:p>
          <a:p>
            <a:r>
              <a:rPr lang="en-US" sz="2400" dirty="0"/>
              <a:t>Sensory seeking (taste, feel, sound, drone out sound, smell, pressure</a:t>
            </a:r>
            <a:r>
              <a:rPr lang="en-US" sz="2000" dirty="0"/>
              <a:t>)</a:t>
            </a:r>
          </a:p>
          <a:p>
            <a:r>
              <a:rPr lang="en-US" sz="2000" dirty="0"/>
              <a:t>Escape pain: Noise, too much stimulation….</a:t>
            </a:r>
          </a:p>
        </p:txBody>
      </p:sp>
    </p:spTree>
    <p:extLst>
      <p:ext uri="{BB962C8B-B14F-4D97-AF65-F5344CB8AC3E}">
        <p14:creationId xmlns:p14="http://schemas.microsoft.com/office/powerpoint/2010/main" val="3068231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51C3CF6C-8EAB-440D-B499-AF5CB6746538}"/>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Sensory strategies</a:t>
            </a:r>
          </a:p>
        </p:txBody>
      </p:sp>
      <p:sp>
        <p:nvSpPr>
          <p:cNvPr id="3" name="Content Placeholder 2">
            <a:extLst>
              <a:ext uri="{FF2B5EF4-FFF2-40B4-BE49-F238E27FC236}">
                <a16:creationId xmlns:a16="http://schemas.microsoft.com/office/drawing/2014/main" id="{F0A4B7F5-8626-4334-92DE-D28A073D3E0F}"/>
              </a:ext>
            </a:extLst>
          </p:cNvPr>
          <p:cNvSpPr>
            <a:spLocks noGrp="1"/>
          </p:cNvSpPr>
          <p:nvPr>
            <p:ph idx="1"/>
          </p:nvPr>
        </p:nvSpPr>
        <p:spPr>
          <a:xfrm>
            <a:off x="5120640" y="804672"/>
            <a:ext cx="6281928" cy="5248656"/>
          </a:xfrm>
        </p:spPr>
        <p:txBody>
          <a:bodyPr anchor="ctr">
            <a:normAutofit/>
          </a:bodyPr>
          <a:lstStyle/>
          <a:p>
            <a:r>
              <a:rPr lang="en-US" sz="2000" b="1" dirty="0"/>
              <a:t>Heavy work tasks- </a:t>
            </a:r>
            <a:r>
              <a:rPr lang="en-US" sz="2000" dirty="0"/>
              <a:t>Move chairs, lift books, wash table, carry books to another teacher, chewy candy/food, crunchy food, sharpen pencils, push cart, staple papers to bulletin board, climb on playground, swing, sport activities (running, jumping), do chair push ups, jump on mini-trampoline, push against wall.</a:t>
            </a:r>
          </a:p>
          <a:p>
            <a:r>
              <a:rPr lang="en-US" sz="2000" b="1" dirty="0"/>
              <a:t>Calming activities-Dimmed </a:t>
            </a:r>
            <a:r>
              <a:rPr lang="en-US" sz="2000" dirty="0"/>
              <a:t>lights, calm music, calm smells, calm/low voice, rocking chair, lay on stomach propped on forearms, deep breathing, sensory calming bottles (glitter, small objects in water bottle filled with Karo Syrup sealed with glue!) fidget toys, play dough, </a:t>
            </a:r>
          </a:p>
        </p:txBody>
      </p:sp>
    </p:spTree>
    <p:extLst>
      <p:ext uri="{BB962C8B-B14F-4D97-AF65-F5344CB8AC3E}">
        <p14:creationId xmlns:p14="http://schemas.microsoft.com/office/powerpoint/2010/main" val="1295656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5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3" name="Group 7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74" name="Rectangle 7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C1D28C36-98F3-4171-B7D7-88D1F7A89342}"/>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Sensory strategies continued</a:t>
            </a:r>
          </a:p>
        </p:txBody>
      </p:sp>
      <p:sp>
        <p:nvSpPr>
          <p:cNvPr id="3" name="Content Placeholder 2">
            <a:extLst>
              <a:ext uri="{FF2B5EF4-FFF2-40B4-BE49-F238E27FC236}">
                <a16:creationId xmlns:a16="http://schemas.microsoft.com/office/drawing/2014/main" id="{30544EE8-AB9A-4DF7-836B-A561C23D6FD9}"/>
              </a:ext>
            </a:extLst>
          </p:cNvPr>
          <p:cNvSpPr>
            <a:spLocks noGrp="1"/>
          </p:cNvSpPr>
          <p:nvPr>
            <p:ph idx="1"/>
          </p:nvPr>
        </p:nvSpPr>
        <p:spPr>
          <a:xfrm>
            <a:off x="5120640" y="804672"/>
            <a:ext cx="6281928" cy="5248656"/>
          </a:xfrm>
        </p:spPr>
        <p:txBody>
          <a:bodyPr anchor="ctr">
            <a:normAutofit/>
          </a:bodyPr>
          <a:lstStyle/>
          <a:p>
            <a:r>
              <a:rPr lang="en-US" sz="2000" b="1" dirty="0"/>
              <a:t>Alerting activities- </a:t>
            </a:r>
            <a:r>
              <a:rPr lang="en-US" sz="2000" dirty="0"/>
              <a:t>Bright lights, fast music, alerting smells, alternate work positions, movement, bounce, jump, run errands, stretch between tasks, Simon says, Crunchy foods, cold water, sour candy, dance/freeze, hot potato with a weighted ball, clapping games.</a:t>
            </a:r>
          </a:p>
          <a:p>
            <a:r>
              <a:rPr lang="en-US" sz="2000" b="1" dirty="0"/>
              <a:t>Organizing activities- </a:t>
            </a:r>
            <a:r>
              <a:rPr lang="en-US" sz="2000" dirty="0"/>
              <a:t>seat cushion, teacher assistant, jump on trampoline, fidget object, chair or wall push ups, push/pull </a:t>
            </a:r>
            <a:r>
              <a:rPr lang="en-US" sz="2000" dirty="0" err="1"/>
              <a:t>theraband</a:t>
            </a:r>
            <a:r>
              <a:rPr lang="en-US" sz="2000" dirty="0"/>
              <a:t>/ </a:t>
            </a:r>
            <a:r>
              <a:rPr lang="en-US" sz="2000" dirty="0" err="1"/>
              <a:t>theraputty</a:t>
            </a:r>
            <a:r>
              <a:rPr lang="en-US" sz="2000" dirty="0"/>
              <a:t>. Chewing gum, tubing on pencil top, suck hard candy, sensory play, weighted item, use structure-schedule board with consistent routine.   </a:t>
            </a:r>
          </a:p>
        </p:txBody>
      </p:sp>
    </p:spTree>
    <p:extLst>
      <p:ext uri="{BB962C8B-B14F-4D97-AF65-F5344CB8AC3E}">
        <p14:creationId xmlns:p14="http://schemas.microsoft.com/office/powerpoint/2010/main" val="3949726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2FD45B70-80D2-4D5A-BD19-AF6AB78B38D6}"/>
              </a:ext>
            </a:extLst>
          </p:cNvPr>
          <p:cNvSpPr>
            <a:spLocks noGrp="1"/>
          </p:cNvSpPr>
          <p:nvPr>
            <p:ph type="title"/>
          </p:nvPr>
        </p:nvSpPr>
        <p:spPr>
          <a:xfrm>
            <a:off x="904877" y="2415322"/>
            <a:ext cx="3451730" cy="2399869"/>
          </a:xfrm>
        </p:spPr>
        <p:txBody>
          <a:bodyPr>
            <a:normAutofit/>
          </a:bodyPr>
          <a:lstStyle/>
          <a:p>
            <a:pPr algn="ctr"/>
            <a:r>
              <a:rPr lang="en-US" sz="4000" dirty="0">
                <a:solidFill>
                  <a:srgbClr val="FFFFFF"/>
                </a:solidFill>
              </a:rPr>
              <a:t>Tips for Success in Classroom</a:t>
            </a:r>
          </a:p>
        </p:txBody>
      </p:sp>
      <p:sp>
        <p:nvSpPr>
          <p:cNvPr id="3" name="Content Placeholder 2">
            <a:extLst>
              <a:ext uri="{FF2B5EF4-FFF2-40B4-BE49-F238E27FC236}">
                <a16:creationId xmlns:a16="http://schemas.microsoft.com/office/drawing/2014/main" id="{3E05F88B-A5D5-450E-8A3F-49E756D6C153}"/>
              </a:ext>
            </a:extLst>
          </p:cNvPr>
          <p:cNvSpPr>
            <a:spLocks noGrp="1"/>
          </p:cNvSpPr>
          <p:nvPr>
            <p:ph idx="1"/>
          </p:nvPr>
        </p:nvSpPr>
        <p:spPr>
          <a:xfrm>
            <a:off x="5120640" y="804672"/>
            <a:ext cx="6281928" cy="5248656"/>
          </a:xfrm>
        </p:spPr>
        <p:txBody>
          <a:bodyPr anchor="ctr">
            <a:normAutofit lnSpcReduction="10000"/>
          </a:bodyPr>
          <a:lstStyle/>
          <a:p>
            <a:pPr marL="0" indent="0">
              <a:buNone/>
            </a:pPr>
            <a:r>
              <a:rPr lang="en-US" sz="2000" dirty="0"/>
              <a:t>	</a:t>
            </a:r>
          </a:p>
          <a:p>
            <a:r>
              <a:rPr lang="en-US" sz="2000" dirty="0"/>
              <a:t> Reduce Sensory overload</a:t>
            </a:r>
          </a:p>
          <a:p>
            <a:r>
              <a:rPr lang="en-US" sz="2000" dirty="0"/>
              <a:t>Provide a structured Routine</a:t>
            </a:r>
          </a:p>
          <a:p>
            <a:r>
              <a:rPr lang="en-US" sz="2000" dirty="0"/>
              <a:t>Warn student ahead of time of expected changes/events</a:t>
            </a:r>
          </a:p>
          <a:p>
            <a:r>
              <a:rPr lang="en-US" sz="2000" dirty="0"/>
              <a:t>Use visual teaching strategies</a:t>
            </a:r>
          </a:p>
          <a:p>
            <a:r>
              <a:rPr lang="en-US" sz="2000" dirty="0"/>
              <a:t>Talk less, show more</a:t>
            </a:r>
          </a:p>
          <a:p>
            <a:r>
              <a:rPr lang="en-US" sz="2000" dirty="0"/>
              <a:t>Use concrete simple wording</a:t>
            </a:r>
          </a:p>
          <a:p>
            <a:r>
              <a:rPr lang="en-US" sz="2000" dirty="0"/>
              <a:t>Give choices instead of open-ended questions</a:t>
            </a:r>
          </a:p>
          <a:p>
            <a:r>
              <a:rPr lang="en-US" sz="2000" dirty="0"/>
              <a:t>Have direct explicit rules and expectations</a:t>
            </a:r>
          </a:p>
          <a:p>
            <a:r>
              <a:rPr lang="en-US" sz="2000" dirty="0"/>
              <a:t> Provide breaks</a:t>
            </a:r>
          </a:p>
          <a:p>
            <a:r>
              <a:rPr lang="en-US" sz="2000" dirty="0"/>
              <a:t>Teach social skills directly</a:t>
            </a:r>
          </a:p>
          <a:p>
            <a:r>
              <a:rPr lang="en-US" sz="2000" dirty="0"/>
              <a:t>Use special interests to motivate</a:t>
            </a:r>
          </a:p>
          <a:p>
            <a:r>
              <a:rPr lang="en-US" sz="2000" dirty="0"/>
              <a:t>Don’t sweat the small stuff, allow different styles</a:t>
            </a:r>
          </a:p>
          <a:p>
            <a:r>
              <a:rPr lang="en-US" sz="2000" dirty="0"/>
              <a:t>CELEBRATE SUCCESS no matter how small</a:t>
            </a:r>
          </a:p>
        </p:txBody>
      </p:sp>
    </p:spTree>
    <p:extLst>
      <p:ext uri="{BB962C8B-B14F-4D97-AF65-F5344CB8AC3E}">
        <p14:creationId xmlns:p14="http://schemas.microsoft.com/office/powerpoint/2010/main" val="2893927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7472B00A-E1BA-4C90-A065-88E5AD5BAD85}"/>
              </a:ext>
            </a:extLst>
          </p:cNvPr>
          <p:cNvSpPr>
            <a:spLocks noGrp="1"/>
          </p:cNvSpPr>
          <p:nvPr>
            <p:ph type="title"/>
          </p:nvPr>
        </p:nvSpPr>
        <p:spPr>
          <a:xfrm>
            <a:off x="904877" y="2415322"/>
            <a:ext cx="3451730" cy="2399869"/>
          </a:xfrm>
        </p:spPr>
        <p:txBody>
          <a:bodyPr>
            <a:normAutofit/>
          </a:bodyPr>
          <a:lstStyle/>
          <a:p>
            <a:pPr algn="ctr"/>
            <a:r>
              <a:rPr lang="en-US" sz="3100">
                <a:solidFill>
                  <a:srgbClr val="FFFFFF"/>
                </a:solidFill>
              </a:rPr>
              <a:t>Making schedules, picture communication, and sequencing cards</a:t>
            </a:r>
          </a:p>
        </p:txBody>
      </p:sp>
      <p:sp>
        <p:nvSpPr>
          <p:cNvPr id="3" name="Content Placeholder 2">
            <a:extLst>
              <a:ext uri="{FF2B5EF4-FFF2-40B4-BE49-F238E27FC236}">
                <a16:creationId xmlns:a16="http://schemas.microsoft.com/office/drawing/2014/main" id="{90D6A148-466B-4A64-956B-2C3A1204E82F}"/>
              </a:ext>
            </a:extLst>
          </p:cNvPr>
          <p:cNvSpPr>
            <a:spLocks noGrp="1"/>
          </p:cNvSpPr>
          <p:nvPr>
            <p:ph idx="1"/>
          </p:nvPr>
        </p:nvSpPr>
        <p:spPr>
          <a:xfrm>
            <a:off x="5120640" y="804672"/>
            <a:ext cx="6281928" cy="5248656"/>
          </a:xfrm>
        </p:spPr>
        <p:txBody>
          <a:bodyPr anchor="ctr">
            <a:normAutofit/>
          </a:bodyPr>
          <a:lstStyle/>
          <a:p>
            <a:r>
              <a:rPr lang="en-US" sz="2000" dirty="0"/>
              <a:t>Find or take pictures with a computer or search online, (through Google images). Preference is to open a Power Point presentation, delete title boxes. Then go to insert in the tool bar, add picture on computer or search. Choose a picture, then insert. Resize the picture from the corners. Get needed pictures then print. </a:t>
            </a:r>
          </a:p>
          <a:p>
            <a:r>
              <a:rPr lang="en-US" sz="2000" dirty="0"/>
              <a:t>Laminate</a:t>
            </a:r>
          </a:p>
          <a:p>
            <a:r>
              <a:rPr lang="en-US" sz="2000" dirty="0"/>
              <a:t>Cut</a:t>
            </a:r>
          </a:p>
          <a:p>
            <a:r>
              <a:rPr lang="en-US" sz="2000" dirty="0"/>
              <a:t>Add Velcro if needed</a:t>
            </a:r>
          </a:p>
        </p:txBody>
      </p:sp>
    </p:spTree>
    <p:extLst>
      <p:ext uri="{BB962C8B-B14F-4D97-AF65-F5344CB8AC3E}">
        <p14:creationId xmlns:p14="http://schemas.microsoft.com/office/powerpoint/2010/main" val="2254359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y Video">
            <a:hlinkClick r:id="" action="ppaction://media"/>
            <a:extLst>
              <a:ext uri="{FF2B5EF4-FFF2-40B4-BE49-F238E27FC236}">
                <a16:creationId xmlns:a16="http://schemas.microsoft.com/office/drawing/2014/main" id="{65BF2D1D-1A34-45E4-869B-E0FEC0C30B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8476" y="720771"/>
            <a:ext cx="10959911" cy="5284243"/>
          </a:xfrm>
          <a:prstGeom prst="rect">
            <a:avLst/>
          </a:prstGeom>
        </p:spPr>
      </p:pic>
    </p:spTree>
    <p:extLst>
      <p:ext uri="{BB962C8B-B14F-4D97-AF65-F5344CB8AC3E}">
        <p14:creationId xmlns:p14="http://schemas.microsoft.com/office/powerpoint/2010/main" val="26182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4"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0"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0"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1"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6" name="Group 65">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67" name="Rectangle 66">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 name="Rectangle 68">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38C7DB29-1973-4D51-8952-6286F25FE40E}"/>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What reinforces the behavior? </a:t>
            </a:r>
          </a:p>
        </p:txBody>
      </p:sp>
      <p:sp>
        <p:nvSpPr>
          <p:cNvPr id="3" name="Content Placeholder 2">
            <a:extLst>
              <a:ext uri="{FF2B5EF4-FFF2-40B4-BE49-F238E27FC236}">
                <a16:creationId xmlns:a16="http://schemas.microsoft.com/office/drawing/2014/main" id="{53DE0FA4-53BE-4A39-84A8-CF5DC8BF5E6C}"/>
              </a:ext>
            </a:extLst>
          </p:cNvPr>
          <p:cNvSpPr>
            <a:spLocks noGrp="1"/>
          </p:cNvSpPr>
          <p:nvPr>
            <p:ph idx="1"/>
          </p:nvPr>
        </p:nvSpPr>
        <p:spPr>
          <a:xfrm>
            <a:off x="5120640" y="804672"/>
            <a:ext cx="6281928" cy="5248656"/>
          </a:xfrm>
        </p:spPr>
        <p:txBody>
          <a:bodyPr anchor="ctr">
            <a:normAutofit/>
          </a:bodyPr>
          <a:lstStyle/>
          <a:p>
            <a:r>
              <a:rPr lang="en-US" sz="2000"/>
              <a:t>Life-long habit that gets child what they want. “If I do/say this then someone will give me what I want to stop doing it.”</a:t>
            </a:r>
          </a:p>
          <a:p>
            <a:r>
              <a:rPr lang="en-US" sz="2000"/>
              <a:t> Self-stimulation helps child escape negative stimulation. ( I will spin this toy to block out the overpowering sensory environment.)</a:t>
            </a:r>
          </a:p>
          <a:p>
            <a:r>
              <a:rPr lang="en-US" sz="2000"/>
              <a:t>Behavior causes someone to remove a difficult or unwanted task. </a:t>
            </a:r>
          </a:p>
          <a:p>
            <a:r>
              <a:rPr lang="en-US" sz="2000"/>
              <a:t>My teeth hurt so biting puts pressure on gums and relieves pain/I get someone to pay attention to me. They rub my back to calm me down, that feels good. </a:t>
            </a:r>
          </a:p>
        </p:txBody>
      </p:sp>
    </p:spTree>
    <p:extLst>
      <p:ext uri="{BB962C8B-B14F-4D97-AF65-F5344CB8AC3E}">
        <p14:creationId xmlns:p14="http://schemas.microsoft.com/office/powerpoint/2010/main" val="2735684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2C171F96-478F-4C9F-B7BE-9AF199F6196E}"/>
              </a:ext>
            </a:extLst>
          </p:cNvPr>
          <p:cNvSpPr>
            <a:spLocks noGrp="1"/>
          </p:cNvSpPr>
          <p:nvPr>
            <p:ph type="title"/>
          </p:nvPr>
        </p:nvSpPr>
        <p:spPr>
          <a:xfrm>
            <a:off x="904877" y="2415322"/>
            <a:ext cx="3451730" cy="2399869"/>
          </a:xfrm>
        </p:spPr>
        <p:txBody>
          <a:bodyPr>
            <a:normAutofit/>
          </a:bodyPr>
          <a:lstStyle/>
          <a:p>
            <a:pPr algn="ctr"/>
            <a:r>
              <a:rPr lang="en-US" sz="4000" dirty="0">
                <a:solidFill>
                  <a:srgbClr val="FFFFFF"/>
                </a:solidFill>
              </a:rPr>
              <a:t>ABC Chart</a:t>
            </a:r>
          </a:p>
        </p:txBody>
      </p:sp>
      <p:sp>
        <p:nvSpPr>
          <p:cNvPr id="3" name="Content Placeholder 2">
            <a:extLst>
              <a:ext uri="{FF2B5EF4-FFF2-40B4-BE49-F238E27FC236}">
                <a16:creationId xmlns:a16="http://schemas.microsoft.com/office/drawing/2014/main" id="{8B812205-18FE-4457-AC75-FE3482BFEA1D}"/>
              </a:ext>
            </a:extLst>
          </p:cNvPr>
          <p:cNvSpPr>
            <a:spLocks noGrp="1"/>
          </p:cNvSpPr>
          <p:nvPr>
            <p:ph idx="1"/>
          </p:nvPr>
        </p:nvSpPr>
        <p:spPr>
          <a:xfrm>
            <a:off x="5120640" y="804672"/>
            <a:ext cx="6281928" cy="5248656"/>
          </a:xfrm>
        </p:spPr>
        <p:txBody>
          <a:bodyPr anchor="ctr">
            <a:normAutofit/>
          </a:bodyPr>
          <a:lstStyle/>
          <a:p>
            <a:r>
              <a:rPr lang="en-US" sz="2000" dirty="0"/>
              <a:t>Antecedent: What happened before behavior occurred?</a:t>
            </a:r>
          </a:p>
          <a:p>
            <a:r>
              <a:rPr lang="en-US" sz="2000" dirty="0"/>
              <a:t>Behavior: What did child do? What did behavior look like?</a:t>
            </a:r>
          </a:p>
          <a:p>
            <a:r>
              <a:rPr lang="en-US" sz="2000" dirty="0"/>
              <a:t>Consequence: What was the environmental reaction? Class, teacher……</a:t>
            </a:r>
          </a:p>
        </p:txBody>
      </p:sp>
    </p:spTree>
    <p:extLst>
      <p:ext uri="{BB962C8B-B14F-4D97-AF65-F5344CB8AC3E}">
        <p14:creationId xmlns:p14="http://schemas.microsoft.com/office/powerpoint/2010/main" val="913265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71CD9DA9-5B41-40E8-B5B5-66236F964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10466" y="-399911"/>
            <a:ext cx="5571067" cy="7657822"/>
          </a:xfrm>
          <a:prstGeom prst="rect">
            <a:avLst/>
          </a:prstGeom>
        </p:spPr>
      </p:pic>
    </p:spTree>
    <p:extLst>
      <p:ext uri="{BB962C8B-B14F-4D97-AF65-F5344CB8AC3E}">
        <p14:creationId xmlns:p14="http://schemas.microsoft.com/office/powerpoint/2010/main" val="1972895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0AB149E2-EA92-47DD-A9A9-CA7C7F7F2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340" y="0"/>
            <a:ext cx="8971987" cy="6858000"/>
          </a:xfrm>
          <a:prstGeom prst="rect">
            <a:avLst/>
          </a:prstGeom>
        </p:spPr>
      </p:pic>
    </p:spTree>
    <p:extLst>
      <p:ext uri="{BB962C8B-B14F-4D97-AF65-F5344CB8AC3E}">
        <p14:creationId xmlns:p14="http://schemas.microsoft.com/office/powerpoint/2010/main" val="2419713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8"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4"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5"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0" name="Group 39">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41" name="Rectangle 40">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522D1346-842B-46D2-B6E6-223B0DC94A9C}"/>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Behavior Principles</a:t>
            </a:r>
            <a:br>
              <a:rPr lang="en-US" sz="4000">
                <a:solidFill>
                  <a:srgbClr val="FFFFFF"/>
                </a:solidFill>
              </a:rPr>
            </a:br>
            <a:endParaRPr lang="en-US" sz="4000">
              <a:solidFill>
                <a:srgbClr val="FFFFFF"/>
              </a:solidFill>
            </a:endParaRPr>
          </a:p>
        </p:txBody>
      </p:sp>
      <p:sp>
        <p:nvSpPr>
          <p:cNvPr id="3" name="Content Placeholder 2">
            <a:extLst>
              <a:ext uri="{FF2B5EF4-FFF2-40B4-BE49-F238E27FC236}">
                <a16:creationId xmlns:a16="http://schemas.microsoft.com/office/drawing/2014/main" id="{50BE13BB-784D-4CC6-8427-3830841AE6FB}"/>
              </a:ext>
            </a:extLst>
          </p:cNvPr>
          <p:cNvSpPr>
            <a:spLocks noGrp="1"/>
          </p:cNvSpPr>
          <p:nvPr>
            <p:ph idx="1"/>
          </p:nvPr>
        </p:nvSpPr>
        <p:spPr>
          <a:xfrm>
            <a:off x="5120640" y="804672"/>
            <a:ext cx="6281928" cy="5248656"/>
          </a:xfrm>
        </p:spPr>
        <p:txBody>
          <a:bodyPr anchor="ctr">
            <a:normAutofit/>
          </a:bodyPr>
          <a:lstStyle/>
          <a:p>
            <a:r>
              <a:rPr lang="en-US" sz="2000"/>
              <a:t>All Behavior is learned</a:t>
            </a:r>
          </a:p>
          <a:p>
            <a:r>
              <a:rPr lang="en-US" sz="2000"/>
              <a:t>Behavior serves a function</a:t>
            </a:r>
          </a:p>
          <a:p>
            <a:r>
              <a:rPr lang="en-US" sz="2000"/>
              <a:t>Environment impacts behavior</a:t>
            </a:r>
          </a:p>
          <a:p>
            <a:r>
              <a:rPr lang="en-US" sz="2000"/>
              <a:t>Skill deficits impact problem behavior</a:t>
            </a:r>
          </a:p>
          <a:p>
            <a:r>
              <a:rPr lang="en-US" sz="2000"/>
              <a:t>Team approach is critical</a:t>
            </a:r>
          </a:p>
          <a:p>
            <a:r>
              <a:rPr lang="en-US" sz="2000"/>
              <a:t>The student-teacher relationship matters!!!</a:t>
            </a:r>
          </a:p>
        </p:txBody>
      </p:sp>
    </p:spTree>
    <p:extLst>
      <p:ext uri="{BB962C8B-B14F-4D97-AF65-F5344CB8AC3E}">
        <p14:creationId xmlns:p14="http://schemas.microsoft.com/office/powerpoint/2010/main" val="688632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E0C94AA9-4E5B-4B4B-AC87-0742EBBE8CA3}"/>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Strategies to help encourage cooperative behaviors</a:t>
            </a:r>
          </a:p>
        </p:txBody>
      </p:sp>
      <p:sp>
        <p:nvSpPr>
          <p:cNvPr id="3" name="Content Placeholder 2">
            <a:extLst>
              <a:ext uri="{FF2B5EF4-FFF2-40B4-BE49-F238E27FC236}">
                <a16:creationId xmlns:a16="http://schemas.microsoft.com/office/drawing/2014/main" id="{F0864F28-C19B-4FE4-BFCF-F0FD6E711423}"/>
              </a:ext>
            </a:extLst>
          </p:cNvPr>
          <p:cNvSpPr>
            <a:spLocks noGrp="1"/>
          </p:cNvSpPr>
          <p:nvPr>
            <p:ph idx="1"/>
          </p:nvPr>
        </p:nvSpPr>
        <p:spPr>
          <a:xfrm>
            <a:off x="5120640" y="804672"/>
            <a:ext cx="6281928" cy="5248656"/>
          </a:xfrm>
        </p:spPr>
        <p:txBody>
          <a:bodyPr anchor="ctr">
            <a:normAutofit/>
          </a:bodyPr>
          <a:lstStyle/>
          <a:p>
            <a:r>
              <a:rPr lang="en-US" sz="2000" dirty="0"/>
              <a:t>Identify strong reinforcers (more than one)! The value of reinforcer must outweigh function of the behavior. </a:t>
            </a:r>
          </a:p>
          <a:p>
            <a:r>
              <a:rPr lang="en-US" sz="2000" dirty="0"/>
              <a:t>Pair self  with child’s reinforcers. Until child is approaching you to receive or request reinforcer, pair your voice with reinforcer. </a:t>
            </a:r>
          </a:p>
          <a:p>
            <a:r>
              <a:rPr lang="en-US" sz="2000" dirty="0"/>
              <a:t>Don’t interrupt child’s interaction with reinforcer to place a demand. Go to the child’s reinforcer and reinforcing environment. DO NOT reward with “Go Play”</a:t>
            </a:r>
          </a:p>
          <a:p>
            <a:r>
              <a:rPr lang="en-US" sz="2000" dirty="0"/>
              <a:t>Arrange for  teaching table to be place child goes to for reinforcer. Don’t remove reinforcer but eventually make it “First this .. Then this…”</a:t>
            </a:r>
          </a:p>
          <a:p>
            <a:r>
              <a:rPr lang="en-US" sz="2000" dirty="0"/>
              <a:t>Begin making very easy that result in immediate reinforcement. (Sit down, something child can and will do.)</a:t>
            </a:r>
          </a:p>
        </p:txBody>
      </p:sp>
    </p:spTree>
    <p:extLst>
      <p:ext uri="{BB962C8B-B14F-4D97-AF65-F5344CB8AC3E}">
        <p14:creationId xmlns:p14="http://schemas.microsoft.com/office/powerpoint/2010/main" val="34352397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1440</Words>
  <Application>Microsoft Office PowerPoint</Application>
  <PresentationFormat>Widescreen</PresentationFormat>
  <Paragraphs>138</Paragraphs>
  <Slides>34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Strategies for Behavior</vt:lpstr>
      <vt:lpstr>Changing behavior</vt:lpstr>
      <vt:lpstr>What function does the behavior provide?</vt:lpstr>
      <vt:lpstr>What reinforces the behavior? </vt:lpstr>
      <vt:lpstr>ABC Chart</vt:lpstr>
      <vt:lpstr>PowerPoint Presentation</vt:lpstr>
      <vt:lpstr>PowerPoint Presentation</vt:lpstr>
      <vt:lpstr>Behavior Principles </vt:lpstr>
      <vt:lpstr>Strategies to help encourage cooperative behaviors</vt:lpstr>
      <vt:lpstr>Behavior Intervention Plan</vt:lpstr>
      <vt:lpstr>Effective teaching procedures</vt:lpstr>
      <vt:lpstr>Getting rid of an undesired behavior</vt:lpstr>
      <vt:lpstr>Accepting “No”</vt:lpstr>
      <vt:lpstr>Social Behavior Mapping Expected Versus Unexpected Behaviors</vt:lpstr>
      <vt:lpstr>PowerPoint Presentation</vt:lpstr>
      <vt:lpstr>PowerPoint Presentation</vt:lpstr>
      <vt:lpstr>PowerPoint Presentation</vt:lpstr>
      <vt:lpstr>Looking at specific issues</vt:lpstr>
      <vt:lpstr>Task Completion/Executive Function</vt:lpstr>
      <vt:lpstr>Incredible Five Point Scale</vt:lpstr>
      <vt:lpstr>PowerPoint Presentation</vt:lpstr>
      <vt:lpstr>PowerPoint Presentation</vt:lpstr>
      <vt:lpstr>PowerPoint Presentation</vt:lpstr>
      <vt:lpstr>PowerPoint Presentation</vt:lpstr>
      <vt:lpstr>Vocabulary to use in the classroom</vt:lpstr>
      <vt:lpstr>The Six Sides of Breathing to get control!</vt:lpstr>
      <vt:lpstr>Enticement Toolbox</vt:lpstr>
      <vt:lpstr>Social Stories</vt:lpstr>
      <vt:lpstr>PowerPoint Presentation</vt:lpstr>
      <vt:lpstr>Sensory strategies</vt:lpstr>
      <vt:lpstr>Sensory strategies continued</vt:lpstr>
      <vt:lpstr>Tips for Success in Classroom</vt:lpstr>
      <vt:lpstr>Making schedules, picture communication, and sequencing cards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for Behavior</dc:title>
  <dc:creator>Janet O’MalleyQ6</dc:creator>
  <cp:lastModifiedBy>Janet's Home</cp:lastModifiedBy>
  <cp:revision>10</cp:revision>
  <cp:lastPrinted>2019-08-07T17:20:43Z</cp:lastPrinted>
  <dcterms:created xsi:type="dcterms:W3CDTF">2019-07-31T21:22:21Z</dcterms:created>
  <dcterms:modified xsi:type="dcterms:W3CDTF">2019-08-07T17:36:24Z</dcterms:modified>
</cp:coreProperties>
</file>